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  <Override PartName="/ppt/media/media6.mov" ContentType="video/unknown"/>
  <Override PartName="/ppt/media/media7.mov" ContentType="video/unknown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media8.mov" ContentType="video/unknown"/>
  <Override PartName="/ppt/notesSlides/notesSlide22.xml" ContentType="application/vnd.openxmlformats-officedocument.presentationml.notesSlide+xml"/>
  <Override PartName="/ppt/media/media9.mov" ContentType="video/unknown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17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1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12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122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13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移动应用体验与桌面体验的不同之处在于，用户与应用的互动并不总是在同一位置开始，而是经常以不确定的方式开始。例如，如果您从主屏幕打开电子邮件应用，可能会看到电子邮件列表，如果您通过社交媒体应用启动电子邮件应用，则可能会直接进入电子邮件应用的邮件撰写界面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Activity </a:t>
            </a:r>
            <a:r>
              <a:t>类的目的就是促进这种范式的实现。当一个应用调用另一个应用时，调用方应用会调用另一个应用中的 </a:t>
            </a:r>
            <a:r>
              <a:t>Activity</a:t>
            </a:r>
            <a:r>
              <a:t>，而不是整个应用。通过这种方式，</a:t>
            </a:r>
            <a:r>
              <a:t>Activity </a:t>
            </a:r>
            <a:r>
              <a:t>充当了应用与用户互动的入口点。您可以将 </a:t>
            </a:r>
            <a:r>
              <a:t>Activity </a:t>
            </a:r>
            <a:r>
              <a:t>实现为 </a:t>
            </a:r>
            <a:r>
              <a:t>Activity </a:t>
            </a:r>
            <a:r>
              <a:t>类的子类。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Activity </a:t>
            </a:r>
            <a:r>
              <a:t>提供窗口供应用在其中绘制界面。此窗口通常会填满屏幕，但也可能比屏幕小，并浮动在其他窗口上面。通常，一个 </a:t>
            </a:r>
            <a:r>
              <a:t>Activity </a:t>
            </a:r>
            <a:r>
              <a:t>实现应用中的一个屏幕。例如，应用中的一个 </a:t>
            </a:r>
            <a:r>
              <a:t>Activity </a:t>
            </a:r>
            <a:r>
              <a:t>实现“偏好设置”屏幕，而另一个 </a:t>
            </a:r>
            <a:r>
              <a:t>Activity </a:t>
            </a:r>
            <a:r>
              <a:t>实现“选择照片”屏幕。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大多数应用包含多个屏幕，这意味着它们包含多个 </a:t>
            </a:r>
            <a:r>
              <a:t>Activity</a:t>
            </a:r>
            <a:r>
              <a:t>。通常，应用中的一个 </a:t>
            </a:r>
            <a:r>
              <a:t>Activity </a:t>
            </a:r>
            <a:r>
              <a:t>会被指定为主 </a:t>
            </a:r>
            <a:r>
              <a:t>Activity</a:t>
            </a:r>
            <a:r>
              <a:t>，这是用户启动应用时出现的第一个屏幕。然后，每个 </a:t>
            </a:r>
            <a:r>
              <a:t>Activity </a:t>
            </a:r>
            <a:r>
              <a:t>可以启动另一个 </a:t>
            </a:r>
            <a:r>
              <a:t>Activity</a:t>
            </a:r>
            <a:r>
              <a:t>，以执行不同的操作。例如，一个简单的电子邮件应用中的主 </a:t>
            </a:r>
            <a:r>
              <a:t>Activity </a:t>
            </a:r>
            <a:r>
              <a:t>可能会提供显示电子邮件收件箱的屏幕。主 </a:t>
            </a:r>
            <a:r>
              <a:t>Activity </a:t>
            </a:r>
            <a:r>
              <a:t>可能会从该屏幕启动其他 </a:t>
            </a:r>
            <a:r>
              <a:t>Activity</a:t>
            </a:r>
            <a:r>
              <a:t>，以提供执行写邮件和打开邮件这类任务的屏幕。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虽然应用中的各个 </a:t>
            </a:r>
            <a:r>
              <a:t>Activity </a:t>
            </a:r>
            <a:r>
              <a:t>协同工作形成统一的用户体验，但每个 </a:t>
            </a:r>
            <a:r>
              <a:t>Activity </a:t>
            </a:r>
            <a:r>
              <a:t>与其他 </a:t>
            </a:r>
            <a:r>
              <a:t>Activity </a:t>
            </a:r>
            <a:r>
              <a:t>之间只存在松散的关联，应用内不同 </a:t>
            </a:r>
            <a:r>
              <a:t>Activity </a:t>
            </a:r>
            <a:r>
              <a:t>之间的依赖关系通常很小。事实上，</a:t>
            </a:r>
            <a:r>
              <a:t>Activity </a:t>
            </a:r>
            <a:r>
              <a:t>经常会启动属于其他应用的 </a:t>
            </a:r>
            <a:r>
              <a:t>Activity</a:t>
            </a:r>
            <a:r>
              <a:t>。例如，浏览器应用可能会启动社交媒体应用的“分享”</a:t>
            </a:r>
            <a:r>
              <a:t>Activity</a:t>
            </a:r>
            <a:r>
              <a:t>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要在应用中使用 </a:t>
            </a:r>
            <a:r>
              <a:t>Activity</a:t>
            </a:r>
            <a:r>
              <a:t>，您必须在应用的清单中注册关于 </a:t>
            </a:r>
            <a:r>
              <a:t>Activity </a:t>
            </a:r>
            <a:r>
              <a:t>的信息，并且必须适当地管理 </a:t>
            </a:r>
            <a:r>
              <a:t>Activity </a:t>
            </a:r>
            <a:r>
              <a:t>的生命周期。本文的后续内容将介绍这些主题。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一般地，</a:t>
            </a:r>
            <a:r>
              <a:t>layout </a:t>
            </a:r>
            <a:r>
              <a:t>中都会有很多的 </a:t>
            </a:r>
            <a:r>
              <a:t>view</a:t>
            </a:r>
            <a:r>
              <a:t>，为了方便地进行 </a:t>
            </a:r>
            <a:r>
              <a:t>view </a:t>
            </a:r>
            <a:r>
              <a:t>的定位，我们需要对每一个 </a:t>
            </a:r>
            <a:r>
              <a:t>view </a:t>
            </a:r>
            <a:r>
              <a:t>指定一个 </a:t>
            </a:r>
            <a:r>
              <a:t>id</a:t>
            </a:r>
            <a:r>
              <a:t>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4" name="Shape 7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在操作系统中，有两种路径描述方式：</a:t>
            </a:r>
          </a:p>
          <a:p>
            <a:pPr>
              <a:defRPr sz="1100"/>
            </a:pPr>
            <a:r>
              <a:t>1. </a:t>
            </a:r>
            <a:r>
              <a:t>绝对路径，描述相对于全局的位置，精确，但是麻烦</a:t>
            </a:r>
          </a:p>
          <a:p>
            <a:pPr>
              <a:defRPr sz="1100"/>
            </a:pPr>
            <a:r>
              <a:t>2. </a:t>
            </a:r>
            <a:r>
              <a:t>相对路径，描述相对于当前位置的路径，比如 </a:t>
            </a:r>
            <a:r>
              <a:t>.. </a:t>
            </a:r>
            <a:r>
              <a:t>表示上一层目录，这种方式在实际中很有用</a:t>
            </a:r>
          </a:p>
          <a:p>
            <a:pPr>
              <a:defRPr sz="1100"/>
            </a:pPr>
            <a:r>
              <a:t>Android </a:t>
            </a:r>
            <a:r>
              <a:t>布局也是相同的道理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1" name="Shape 7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一个 </a:t>
            </a:r>
            <a:r>
              <a:t>view </a:t>
            </a:r>
            <a:r>
              <a:t>相对于其他 </a:t>
            </a:r>
            <a:r>
              <a:t>view </a:t>
            </a:r>
            <a:r>
              <a:t>的位置，可以通过上下左右四个方向来描述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2" name="Shape 7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还可以通过：</a:t>
            </a:r>
          </a:p>
          <a:p>
            <a:pPr>
              <a:defRPr sz="1100"/>
            </a:pPr>
            <a:r>
              <a:t>android:layout_alignBottom</a:t>
            </a:r>
            <a:r>
              <a:t>=</a:t>
            </a:r>
            <a:r>
              <a:t>"</a:t>
            </a:r>
            <a:r>
              <a:t>@</a:t>
            </a:r>
            <a:r>
              <a:t>id/view1"</a:t>
            </a:r>
          </a:p>
          <a:p>
            <a:pPr>
              <a:defRPr sz="1100"/>
            </a:pPr>
            <a:r>
              <a:t>android:layout_toStartOf</a:t>
            </a:r>
            <a:r>
              <a:t>=</a:t>
            </a:r>
            <a:r>
              <a:t>"</a:t>
            </a:r>
            <a:r>
              <a:t>@</a:t>
            </a:r>
            <a:r>
              <a:t>id/view1"</a:t>
            </a:r>
          </a:p>
          <a:p>
            <a:pPr>
              <a:defRPr sz="1100"/>
            </a:pPr>
            <a:r>
              <a:t>来实现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9" name="Shape 7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还可以通过：</a:t>
            </a:r>
          </a:p>
          <a:p>
            <a:pPr>
              <a:defRPr sz="1100"/>
            </a:pPr>
            <a:r>
              <a:t>android:layout_alignBottom</a:t>
            </a:r>
            <a:r>
              <a:t>=</a:t>
            </a:r>
            <a:r>
              <a:t>"</a:t>
            </a:r>
            <a:r>
              <a:t>@</a:t>
            </a:r>
            <a:r>
              <a:t>id/view1"</a:t>
            </a:r>
          </a:p>
          <a:p>
            <a:pPr>
              <a:defRPr sz="1100"/>
            </a:pPr>
            <a:r>
              <a:t>android:layout_toStartOf</a:t>
            </a:r>
            <a:r>
              <a:t>=</a:t>
            </a:r>
            <a:r>
              <a:t>"</a:t>
            </a:r>
            <a:r>
              <a:t>@</a:t>
            </a:r>
            <a:r>
              <a:t>id/view1"</a:t>
            </a:r>
          </a:p>
          <a:p>
            <a:pPr>
              <a:defRPr sz="1100"/>
            </a:pPr>
            <a:r>
              <a:t>来实现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5" name="Shape 7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注意，这里的性能强弱是指相对而言，并不是是强的就特别强，弱的就特别弱。</a:t>
            </a:r>
          </a:p>
          <a:p>
            <a:pPr>
              <a:defRPr sz="1100"/>
            </a:pPr>
            <a:r>
              <a:t>并且这是指通常情况下，并不是指所有的情况。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0" name="Shape 8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这里 </a:t>
            </a:r>
            <a:r>
              <a:t>as </a:t>
            </a:r>
            <a:r>
              <a:t>已经提示有问题了，提醒我们要进行国际化操作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7" name="Shape 8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这里 </a:t>
            </a:r>
            <a:r>
              <a:t>as </a:t>
            </a:r>
            <a:r>
              <a:t>已经提示有问题了，提醒我们要进行国际化操作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3" name="Shape 9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现场演示一下 </a:t>
            </a:r>
            <a:r>
              <a:t>3 </a:t>
            </a:r>
            <a:r>
              <a:t>层展示效果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0" name="Shape 9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现场演示一下 </a:t>
            </a:r>
            <a:r>
              <a:t>3 </a:t>
            </a:r>
            <a:r>
              <a:t>层展示效果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可以看到，</a:t>
            </a:r>
            <a:r>
              <a:t>activity </a:t>
            </a:r>
            <a:r>
              <a:t>中的界面整体上分为两个部分：</a:t>
            </a:r>
          </a:p>
          <a:p>
            <a:pPr>
              <a:defRPr sz="1100"/>
            </a:pPr>
            <a:r>
              <a:t>1. title</a:t>
            </a:r>
            <a:r>
              <a:t>：展示一分页面的标题部分，一般系统主题中会带一个默认 </a:t>
            </a:r>
            <a:r>
              <a:t>style </a:t>
            </a:r>
            <a:r>
              <a:t>的 </a:t>
            </a:r>
            <a:r>
              <a:t>title</a:t>
            </a:r>
            <a:r>
              <a:t>，在需要的情况下，</a:t>
            </a:r>
            <a:r>
              <a:t>titile </a:t>
            </a:r>
            <a:r>
              <a:t>部分可以不存在</a:t>
            </a:r>
          </a:p>
          <a:p>
            <a:pPr>
              <a:defRPr sz="1100"/>
            </a:pPr>
            <a:r>
              <a:t>2. content view</a:t>
            </a:r>
            <a:r>
              <a:t>：展示一个页面的主题内容，这部分是开发者关心的重点，这部分展示了主要的内容</a:t>
            </a:r>
          </a:p>
          <a:p>
            <a:pPr>
              <a:defRPr sz="1100"/>
            </a:pPr>
            <a:r>
              <a:t>因此，一般而言，我们需要需要在合适的时候针对这个 </a:t>
            </a:r>
            <a:r>
              <a:t>content view </a:t>
            </a:r>
            <a:r>
              <a:t>进行设定，也就是自定义一下这个 </a:t>
            </a:r>
            <a:r>
              <a:t>content view</a:t>
            </a:r>
            <a:r>
              <a:t>。</a:t>
            </a:r>
          </a:p>
          <a:p>
            <a:pPr>
              <a:defRPr sz="1100"/>
            </a:pPr>
            <a:r>
              <a:t>通常，我们会在 </a:t>
            </a:r>
            <a:r>
              <a:t>onCreate </a:t>
            </a:r>
            <a:r>
              <a:t>中 </a:t>
            </a:r>
            <a:r>
              <a:t>set content view</a:t>
            </a:r>
            <a:r>
              <a:t>。</a:t>
            </a:r>
          </a:p>
          <a:p>
            <a:pPr>
              <a:defRPr sz="1100"/>
            </a:pPr>
            <a:r>
              <a:t>我们可以通过自定义一个布局的方式来实现 </a:t>
            </a:r>
            <a:r>
              <a:t>content view </a:t>
            </a:r>
            <a:r>
              <a:t>的自定义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7" name="Shape 9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通常情况下，</a:t>
            </a:r>
            <a:r>
              <a:t>listener </a:t>
            </a:r>
            <a:r>
              <a:t>用于监控用户输入，</a:t>
            </a:r>
            <a:r>
              <a:t>getText </a:t>
            </a:r>
            <a:r>
              <a:t>用于获取最终输入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4" name="Shape 9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需求：</a:t>
            </a:r>
          </a:p>
          <a:p>
            <a:pPr>
              <a:defRPr sz="1100"/>
            </a:pPr>
            <a:r>
              <a:t>1. </a:t>
            </a:r>
            <a:r>
              <a:t>提供输入框输入邮箱，输入类型为 </a:t>
            </a:r>
            <a:r>
              <a:t>email</a:t>
            </a:r>
          </a:p>
          <a:p>
            <a:pPr>
              <a:defRPr sz="1100"/>
            </a:pPr>
            <a:r>
              <a:t>2. </a:t>
            </a:r>
            <a:r>
              <a:t>提供输入框输入密码，输入类型为 </a:t>
            </a:r>
            <a:r>
              <a:t>password</a:t>
            </a:r>
          </a:p>
          <a:p>
            <a:pPr>
              <a:defRPr sz="1100"/>
            </a:pPr>
            <a:r>
              <a:t>3. </a:t>
            </a:r>
            <a:r>
              <a:t>提供登录</a:t>
            </a:r>
            <a:r>
              <a:t>/</a:t>
            </a:r>
            <a:r>
              <a:t>注册 按钮，不需要提供 按钮点击处理，也不要处理用户输入结果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2" name="Shape 10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现场演示一下自定的播放器进度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Shape 4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一个 </a:t>
            </a:r>
            <a:r>
              <a:t>Activity </a:t>
            </a:r>
            <a:r>
              <a:t>在其生命周期中会经历多种状态。您可以使用一系列回调来处理状态之间的转换。下面几节将介绍这些回调。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onCreate()</a:t>
            </a:r>
          </a:p>
          <a:p>
            <a:pPr>
              <a:defRPr sz="1100"/>
            </a:pPr>
            <a:r>
              <a:t>您必须实现此回调，它会在系统创建您的 </a:t>
            </a:r>
            <a:r>
              <a:t>Activity </a:t>
            </a:r>
            <a:r>
              <a:t>时触发。您的实现应该初始化 </a:t>
            </a:r>
            <a:r>
              <a:t>Activity </a:t>
            </a:r>
            <a:r>
              <a:t>的基本组件：例如，您的应用应该在此处创建视图并将数据绑定到列表。最重要的是，您必须在此处调用 </a:t>
            </a:r>
            <a:r>
              <a:t>setContentView() </a:t>
            </a:r>
            <a:r>
              <a:t>来定义 </a:t>
            </a:r>
            <a:r>
              <a:t>Activity </a:t>
            </a:r>
            <a:r>
              <a:t>界面的布局。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onCreate() </a:t>
            </a:r>
            <a:r>
              <a:t>完成后，下一个回调将是 </a:t>
            </a:r>
            <a:r>
              <a:t>onStart()</a:t>
            </a:r>
            <a:r>
              <a:t>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onStart()</a:t>
            </a:r>
          </a:p>
          <a:p>
            <a:pPr>
              <a:defRPr sz="1100"/>
            </a:pPr>
            <a:r>
              <a:t>onCreate() </a:t>
            </a:r>
            <a:r>
              <a:t>退出后，</a:t>
            </a:r>
            <a:r>
              <a:t>Activity </a:t>
            </a:r>
            <a:r>
              <a:t>将进入“已启动”状态，并对用户可见。此回调包含 </a:t>
            </a:r>
            <a:r>
              <a:t>Activity </a:t>
            </a:r>
            <a:r>
              <a:t>进入前台与用户进行互动之前的最后准备工作。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onResume()</a:t>
            </a:r>
          </a:p>
          <a:p>
            <a:pPr>
              <a:defRPr sz="1100"/>
            </a:pPr>
            <a:r>
              <a:t>系统会在 </a:t>
            </a:r>
            <a:r>
              <a:t>Activity </a:t>
            </a:r>
            <a:r>
              <a:t>开始与用户互动之前调用此回调。此时，该 </a:t>
            </a:r>
            <a:r>
              <a:t>Activity </a:t>
            </a:r>
            <a:r>
              <a:t>位于 </a:t>
            </a:r>
            <a:r>
              <a:t>Activity </a:t>
            </a:r>
            <a:r>
              <a:t>堆栈的顶部，并会捕获所有用户输入。应用的大部分核心功能都是在 </a:t>
            </a:r>
            <a:r>
              <a:t>onResume() </a:t>
            </a:r>
            <a:r>
              <a:t>方法中实现的。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onResume() </a:t>
            </a:r>
            <a:r>
              <a:t>回调后面总是跟着 </a:t>
            </a:r>
            <a:r>
              <a:t>onPause() </a:t>
            </a:r>
            <a:r>
              <a:t>回调。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onPause()</a:t>
            </a:r>
          </a:p>
          <a:p>
            <a:pPr>
              <a:defRPr sz="1100"/>
            </a:pPr>
            <a:r>
              <a:t>当 </a:t>
            </a:r>
            <a:r>
              <a:t>Activity </a:t>
            </a:r>
            <a:r>
              <a:t>失去焦点并进入“已暂停”状态时，系统就会调用 </a:t>
            </a:r>
            <a:r>
              <a:t>onPause()</a:t>
            </a:r>
            <a:r>
              <a:t>。例如，当用户点按“返回”或“最近使用的应用”按钮时，就会出现此状态。当系统为您的 </a:t>
            </a:r>
            <a:r>
              <a:t>Activity </a:t>
            </a:r>
            <a:r>
              <a:t>调用 </a:t>
            </a:r>
            <a:r>
              <a:t>onPause() </a:t>
            </a:r>
            <a:r>
              <a:t>时，从技术上来说，这意味着您的 </a:t>
            </a:r>
            <a:r>
              <a:t>Activity </a:t>
            </a:r>
            <a:r>
              <a:t>仍然部分可见，但大多数情况下，这表明用户正在离开该 </a:t>
            </a:r>
            <a:r>
              <a:t>Activity</a:t>
            </a:r>
            <a:r>
              <a:t>，该 </a:t>
            </a:r>
            <a:r>
              <a:t>Activity </a:t>
            </a:r>
            <a:r>
              <a:t>很快将进入“已停止”或“已恢复”状态。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如果用户希望界面继续更新，则处于“已暂停”状态的 </a:t>
            </a:r>
            <a:r>
              <a:t>Activity </a:t>
            </a:r>
            <a:r>
              <a:t>也可以继续更新界面。例如，显示导航地图屏幕或播放媒体播放器的 </a:t>
            </a:r>
            <a:r>
              <a:t>Activity </a:t>
            </a:r>
            <a:r>
              <a:t>就属于此类 </a:t>
            </a:r>
            <a:r>
              <a:t>Activity</a:t>
            </a:r>
            <a:r>
              <a:t>。即使此类 </a:t>
            </a:r>
            <a:r>
              <a:t>Activity </a:t>
            </a:r>
            <a:r>
              <a:t>失去了焦点，用户仍希望其界面继续更新。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您不应使用 </a:t>
            </a:r>
            <a:r>
              <a:t>onPause() </a:t>
            </a:r>
            <a:r>
              <a:t>来保存应用或用户数据、进行网络呼叫或执行数据库事务。有关保存数据的信息，请参阅保存和恢复 </a:t>
            </a:r>
            <a:r>
              <a:t>Activity </a:t>
            </a:r>
            <a:r>
              <a:t>状态。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onPause() </a:t>
            </a:r>
            <a:r>
              <a:t>执行完毕后，下一个回调为 </a:t>
            </a:r>
            <a:r>
              <a:t>onStop()</a:t>
            </a:r>
            <a:r>
              <a:t>或 </a:t>
            </a:r>
            <a:r>
              <a:t>onResume()</a:t>
            </a:r>
            <a:r>
              <a:t>，具体取决于 </a:t>
            </a:r>
            <a:r>
              <a:t>Activity </a:t>
            </a:r>
            <a:r>
              <a:t>进入“已暂停”状态后发生的情况。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onStop()</a:t>
            </a:r>
          </a:p>
          <a:p>
            <a:pPr>
              <a:defRPr sz="1100"/>
            </a:pPr>
            <a:r>
              <a:t>当 </a:t>
            </a:r>
            <a:r>
              <a:t>Activity </a:t>
            </a:r>
            <a:r>
              <a:t>对用户不再可见时，系统会调用 </a:t>
            </a:r>
            <a:r>
              <a:t>onStop()</a:t>
            </a:r>
            <a:r>
              <a:t>。出现这种情况的原因可能是 </a:t>
            </a:r>
            <a:r>
              <a:t>Activity </a:t>
            </a:r>
            <a:r>
              <a:t>被销毁，新的 </a:t>
            </a:r>
            <a:r>
              <a:t>Activity </a:t>
            </a:r>
            <a:r>
              <a:t>启动，或者现有的 </a:t>
            </a:r>
            <a:r>
              <a:t>Activity </a:t>
            </a:r>
            <a:r>
              <a:t>正在进入“已恢复”状态并覆盖了已停止的 </a:t>
            </a:r>
            <a:r>
              <a:t>Activity</a:t>
            </a:r>
            <a:r>
              <a:t>。在所有这些情况下，停止的 </a:t>
            </a:r>
            <a:r>
              <a:t>Activity </a:t>
            </a:r>
            <a:r>
              <a:t>都将完全不再可见。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系统调用的下一个回调将是 </a:t>
            </a:r>
            <a:r>
              <a:t>onRestart()</a:t>
            </a:r>
            <a:r>
              <a:t>（如果 </a:t>
            </a:r>
            <a:r>
              <a:t>Activity </a:t>
            </a:r>
            <a:r>
              <a:t>重新与用户互动）或者 </a:t>
            </a:r>
            <a:r>
              <a:t>onDestroy()</a:t>
            </a:r>
            <a:r>
              <a:t>（如果 </a:t>
            </a:r>
            <a:r>
              <a:t>Activity </a:t>
            </a:r>
            <a:r>
              <a:t>彻底终止）。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onRestart()</a:t>
            </a:r>
          </a:p>
          <a:p>
            <a:pPr>
              <a:defRPr sz="1100"/>
            </a:pPr>
            <a:r>
              <a:t>当处于“已停止”状态的 </a:t>
            </a:r>
            <a:r>
              <a:t>Activity </a:t>
            </a:r>
            <a:r>
              <a:t>即将重启时，系统就会调用此回调。</a:t>
            </a:r>
            <a:r>
              <a:t>onRestart() </a:t>
            </a:r>
            <a:r>
              <a:t>会从 </a:t>
            </a:r>
            <a:r>
              <a:t>Activity </a:t>
            </a:r>
            <a:r>
              <a:t>停止时的状态恢复 </a:t>
            </a:r>
            <a:r>
              <a:t>Activity</a:t>
            </a:r>
            <a:r>
              <a:t>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此回调后面总是跟着 </a:t>
            </a:r>
            <a:r>
              <a:t>onStart()</a:t>
            </a:r>
            <a:r>
              <a:t>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onDestroy()</a:t>
            </a:r>
          </a:p>
          <a:p>
            <a:pPr>
              <a:defRPr sz="1100"/>
            </a:pPr>
            <a:r>
              <a:t>系统会在销毁 </a:t>
            </a:r>
            <a:r>
              <a:t>Activity </a:t>
            </a:r>
            <a:r>
              <a:t>之前调用此回调。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此回调是 </a:t>
            </a:r>
            <a:r>
              <a:t>Activity </a:t>
            </a:r>
            <a:r>
              <a:t>接收的最后一个回调。通常，实现 </a:t>
            </a:r>
            <a:r>
              <a:t>onDestroy() </a:t>
            </a:r>
            <a:r>
              <a:t>是为了确保在销毁 </a:t>
            </a:r>
            <a:r>
              <a:t>Activity </a:t>
            </a:r>
            <a:r>
              <a:t>或包含该 </a:t>
            </a:r>
            <a:r>
              <a:t>Activity </a:t>
            </a:r>
            <a:r>
              <a:t>的进程时释放该 </a:t>
            </a:r>
            <a:r>
              <a:t>Activity </a:t>
            </a:r>
            <a:r>
              <a:t>的所有资源。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4" name="Shape 5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可以看到，</a:t>
            </a:r>
            <a:r>
              <a:t>activity </a:t>
            </a:r>
            <a:r>
              <a:t>中的界面整体上分为两个部分：</a:t>
            </a:r>
          </a:p>
          <a:p>
            <a:pPr>
              <a:defRPr sz="1100"/>
            </a:pPr>
            <a:r>
              <a:t>1. title</a:t>
            </a:r>
            <a:r>
              <a:t>：展示一分页面的标题部分，一般系统主题中会带一个默认 </a:t>
            </a:r>
            <a:r>
              <a:t>style </a:t>
            </a:r>
            <a:r>
              <a:t>的 </a:t>
            </a:r>
            <a:r>
              <a:t>title</a:t>
            </a:r>
            <a:r>
              <a:t>，在需要的情况下，</a:t>
            </a:r>
            <a:r>
              <a:t>titile </a:t>
            </a:r>
            <a:r>
              <a:t>部分可以不存在</a:t>
            </a:r>
          </a:p>
          <a:p>
            <a:pPr>
              <a:defRPr sz="1100"/>
            </a:pPr>
            <a:r>
              <a:t>2. content view</a:t>
            </a:r>
            <a:r>
              <a:t>：展示一个页面的主题内容，这部分是开发者关心的重点，这部分展示了主要的内容</a:t>
            </a:r>
          </a:p>
          <a:p>
            <a:pPr>
              <a:defRPr sz="1100"/>
            </a:pPr>
            <a:r>
              <a:t>因此，一般而言，我们需要需要在合适的时候针对这个 </a:t>
            </a:r>
            <a:r>
              <a:t>content view </a:t>
            </a:r>
            <a:r>
              <a:t>进行设定，也就是自定义一下这个 </a:t>
            </a:r>
            <a:r>
              <a:t>content view</a:t>
            </a:r>
            <a:r>
              <a:t>。</a:t>
            </a:r>
          </a:p>
          <a:p>
            <a:pPr>
              <a:defRPr sz="1100"/>
            </a:pPr>
            <a:r>
              <a:t>通常，我们会在 </a:t>
            </a:r>
            <a:r>
              <a:t>onCreate </a:t>
            </a:r>
            <a:r>
              <a:t>中 </a:t>
            </a:r>
            <a:r>
              <a:t>set content view</a:t>
            </a:r>
            <a:r>
              <a:t>。</a:t>
            </a:r>
          </a:p>
          <a:p>
            <a:pPr>
              <a:defRPr sz="1100"/>
            </a:pPr>
            <a:r>
              <a:t>我们可以通过自定义一个布局的方式来实现 </a:t>
            </a:r>
            <a:r>
              <a:t>content view </a:t>
            </a:r>
            <a:r>
              <a:t>的自定义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2" name="Shape 5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通常我们见到的 </a:t>
            </a:r>
            <a:r>
              <a:t>1080P </a:t>
            </a:r>
            <a:r>
              <a:t>手机是指：</a:t>
            </a:r>
            <a:r>
              <a:t>1080 * 1920 </a:t>
            </a:r>
            <a:r>
              <a:t>像素的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1" name="Shape 6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现场演示一下 </a:t>
            </a:r>
            <a:r>
              <a:t>view </a:t>
            </a:r>
            <a:r>
              <a:t>的各种属性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1" name="Shape 6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没有限制说，我们一定要在 </a:t>
            </a:r>
            <a:r>
              <a:t>oncreate </a:t>
            </a:r>
            <a:r>
              <a:t>中进行布局的装载，我们可以在 </a:t>
            </a:r>
            <a:r>
              <a:t>resumed </a:t>
            </a:r>
            <a:r>
              <a:t>状态之前任意一个生命周期装载都可以的</a:t>
            </a:r>
          </a:p>
          <a:p>
            <a:pPr>
              <a:defRPr sz="1100"/>
            </a:pPr>
            <a:r>
              <a:t>只是通常情况下，我们都是在 </a:t>
            </a:r>
            <a:r>
              <a:t>oncreate </a:t>
            </a:r>
            <a:r>
              <a:t>中进行装载的，这样的效果最好，尽早准备好界面，有助于整体体验的提升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8" name="Shape 6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一般地，</a:t>
            </a:r>
            <a:r>
              <a:t>layout </a:t>
            </a:r>
            <a:r>
              <a:t>中都会有很多的 </a:t>
            </a:r>
            <a:r>
              <a:t>view</a:t>
            </a:r>
            <a:r>
              <a:t>，为了方便地进行 </a:t>
            </a:r>
            <a:r>
              <a:t>view </a:t>
            </a:r>
            <a:r>
              <a:t>的定位，我们需要对每一个 </a:t>
            </a:r>
            <a:r>
              <a:t>view </a:t>
            </a:r>
            <a:r>
              <a:t>指定一个 </a:t>
            </a:r>
            <a:r>
              <a:t>id</a:t>
            </a:r>
            <a:r>
              <a:t>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6" name="Shape 6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一般地，</a:t>
            </a:r>
            <a:r>
              <a:t>layout </a:t>
            </a:r>
            <a:r>
              <a:t>中都会有很多的 </a:t>
            </a:r>
            <a:r>
              <a:t>view</a:t>
            </a:r>
            <a:r>
              <a:t>，为了方便地进行 </a:t>
            </a:r>
            <a:r>
              <a:t>view </a:t>
            </a:r>
            <a:r>
              <a:t>的定位，我们需要对每一个 </a:t>
            </a:r>
            <a:r>
              <a:t>view </a:t>
            </a:r>
            <a:r>
              <a:t>指定一个 </a:t>
            </a:r>
            <a:r>
              <a:t>id</a:t>
            </a:r>
            <a:r>
              <a:t>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击此处编辑标题"/>
          <p:cNvSpPr txBox="1"/>
          <p:nvPr>
            <p:ph type="title" hasCustomPrompt="1"/>
          </p:nvPr>
        </p:nvSpPr>
        <p:spPr>
          <a:xfrm>
            <a:off x="502412" y="1731660"/>
            <a:ext cx="8139179" cy="674376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>
              <a:defRPr b="0" spc="600" sz="4000"/>
            </a:lvl1pPr>
          </a:lstStyle>
          <a:p>
            <a:pPr/>
            <a:r>
              <a:t>单击此处编辑标题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502443" y="2674143"/>
            <a:ext cx="8139115" cy="60102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 spc="200"/>
            </a:lvl1pPr>
            <a:lvl2pPr marL="0" indent="342900" algn="ctr">
              <a:lnSpc>
                <a:spcPct val="100000"/>
              </a:lnSpc>
              <a:buSzTx/>
              <a:buFontTx/>
              <a:buNone/>
              <a:defRPr spc="200"/>
            </a:lvl2pPr>
            <a:lvl3pPr marL="0" indent="685800" algn="ctr">
              <a:lnSpc>
                <a:spcPct val="100000"/>
              </a:lnSpc>
              <a:buSzTx/>
              <a:buFontTx/>
              <a:buNone/>
              <a:defRPr spc="200"/>
            </a:lvl3pPr>
            <a:lvl4pPr marL="0" indent="1028700" algn="ctr">
              <a:lnSpc>
                <a:spcPct val="100000"/>
              </a:lnSpc>
              <a:buSzTx/>
              <a:buFontTx/>
              <a:buNone/>
              <a:defRPr spc="200"/>
            </a:lvl4pPr>
            <a:lvl5pPr marL="0" indent="1371600" algn="ctr">
              <a:lnSpc>
                <a:spcPct val="100000"/>
              </a:lnSpc>
              <a:buSzTx/>
              <a:buFontTx/>
              <a:buNone/>
              <a:defRPr spc="200"/>
            </a:lvl5pPr>
          </a:lstStyle>
          <a:p>
            <a:pPr/>
            <a:r>
              <a:t>单击此处编辑副标题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文本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defRPr b="0" spc="0" sz="36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9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文本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defRPr b="0" spc="0" sz="2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7" name="正文级别 1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0051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4623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■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9195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3767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8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文本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defRPr b="0" spc="0" sz="2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6" name="正文级别 1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●"/>
              <a:defRPr spc="0" sz="14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9652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○"/>
              <a:defRPr spc="0" sz="14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4224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■"/>
              <a:defRPr spc="0" sz="14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8796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●"/>
              <a:defRPr spc="0" sz="14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3368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○"/>
              <a:defRPr spc="0" sz="14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7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●"/>
              <a:defRPr spc="0" sz="14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标题文本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defRPr b="0" spc="0" sz="2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标题文本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lIns="91424" tIns="91424" rIns="91424" bIns="91424" anchor="b"/>
          <a:lstStyle>
            <a:lvl1pPr>
              <a:defRPr b="0" spc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4" name="正文级别 1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●"/>
              <a:defRPr spc="0" sz="12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9144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○"/>
              <a:defRPr spc="0" sz="12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3716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■"/>
              <a:defRPr spc="0" sz="12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8288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●"/>
              <a:defRPr spc="0" sz="12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2860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○"/>
              <a:defRPr spc="0" sz="12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5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标题文本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b="0" spc="0" sz="4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33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41" name="标题文本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lIns="91424" tIns="91424" rIns="91424" bIns="91424" anchor="b"/>
          <a:lstStyle>
            <a:lvl1pPr algn="ctr">
              <a:defRPr b="0" spc="0" sz="4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2" name="正文级别 1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 lIns="91424" tIns="91424" rIns="91424" bIns="91424"/>
          <a:lstStyle>
            <a:lvl1pPr marL="342900" indent="-228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1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342900" indent="2540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1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342900" indent="711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1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342900" indent="1168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1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42900" indent="1625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1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3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44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正文级别 1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lIns="91424" tIns="91424" rIns="91424" bIns="91424" anchor="ctr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0051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4623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■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9195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3767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2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lIns="91424" tIns="91424" rIns="91424" bIns="91424" anchor="b"/>
          <a:lstStyle>
            <a:lvl1pPr algn="ctr">
              <a:defRPr b="0" spc="0" sz="120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60" name="正文级别 1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42900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0051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4623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■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9195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3767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1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单击此处编辑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单击此处编辑标题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单击此处编辑正文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标题文本"/>
          <p:cNvSpPr txBox="1"/>
          <p:nvPr>
            <p:ph type="title"/>
          </p:nvPr>
        </p:nvSpPr>
        <p:spPr>
          <a:xfrm>
            <a:off x="666750" y="862012"/>
            <a:ext cx="7810500" cy="17430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6" name="正文级别 1…"/>
          <p:cNvSpPr txBox="1"/>
          <p:nvPr>
            <p:ph type="body" sz="quarter" idx="1"/>
          </p:nvPr>
        </p:nvSpPr>
        <p:spPr>
          <a:xfrm>
            <a:off x="666750" y="2652713"/>
            <a:ext cx="78105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59;p15"/>
          <p:cNvSpPr/>
          <p:nvPr>
            <p:ph type="pic" idx="21"/>
          </p:nvPr>
        </p:nvSpPr>
        <p:spPr>
          <a:xfrm>
            <a:off x="1172238" y="252413"/>
            <a:ext cx="6801001" cy="3276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5" name="标题文本"/>
          <p:cNvSpPr txBox="1"/>
          <p:nvPr>
            <p:ph type="title"/>
          </p:nvPr>
        </p:nvSpPr>
        <p:spPr>
          <a:xfrm>
            <a:off x="238125" y="3567112"/>
            <a:ext cx="8667600" cy="7524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86" name="正文级别 1…"/>
          <p:cNvSpPr txBox="1"/>
          <p:nvPr>
            <p:ph type="body" sz="quarter" idx="1"/>
          </p:nvPr>
        </p:nvSpPr>
        <p:spPr>
          <a:xfrm>
            <a:off x="238125" y="4291012"/>
            <a:ext cx="86676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标题文本"/>
          <p:cNvSpPr txBox="1"/>
          <p:nvPr>
            <p:ph type="title"/>
          </p:nvPr>
        </p:nvSpPr>
        <p:spPr>
          <a:xfrm>
            <a:off x="666750" y="1700213"/>
            <a:ext cx="7810500" cy="1743001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95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67;p17"/>
          <p:cNvSpPr/>
          <p:nvPr>
            <p:ph type="pic" sz="half" idx="21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3" name="标题文本"/>
          <p:cNvSpPr txBox="1"/>
          <p:nvPr>
            <p:ph type="title"/>
          </p:nvPr>
        </p:nvSpPr>
        <p:spPr>
          <a:xfrm>
            <a:off x="619125" y="357188"/>
            <a:ext cx="3833701" cy="2081100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b="0" spc="0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04" name="正文级别 1…"/>
          <p:cNvSpPr txBox="1"/>
          <p:nvPr>
            <p:ph type="body" sz="quarter" idx="1"/>
          </p:nvPr>
        </p:nvSpPr>
        <p:spPr>
          <a:xfrm>
            <a:off x="619125" y="2447925"/>
            <a:ext cx="3833701" cy="21480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5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3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1" name="正文级别 1…"/>
          <p:cNvSpPr txBox="1"/>
          <p:nvPr>
            <p:ph type="body" idx="1"/>
          </p:nvPr>
        </p:nvSpPr>
        <p:spPr>
          <a:xfrm>
            <a:off x="633412" y="1181100"/>
            <a:ext cx="7877101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4572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2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79;p20"/>
          <p:cNvSpPr/>
          <p:nvPr>
            <p:ph type="pic" sz="half" idx="21"/>
          </p:nvPr>
        </p:nvSpPr>
        <p:spPr>
          <a:xfrm>
            <a:off x="4938712" y="1181100"/>
            <a:ext cx="3571801" cy="34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0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1" name="正文级别 1…"/>
          <p:cNvSpPr txBox="1"/>
          <p:nvPr>
            <p:ph type="body" sz="half" idx="1"/>
          </p:nvPr>
        </p:nvSpPr>
        <p:spPr>
          <a:xfrm>
            <a:off x="633412" y="1181100"/>
            <a:ext cx="3833702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4572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pc="0"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pc="0" sz="1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pc="0"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pc="0" sz="1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pc="0" sz="1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2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正文级别 1…"/>
          <p:cNvSpPr txBox="1"/>
          <p:nvPr>
            <p:ph type="body" idx="1"/>
          </p:nvPr>
        </p:nvSpPr>
        <p:spPr>
          <a:xfrm>
            <a:off x="633412" y="666750"/>
            <a:ext cx="7877101" cy="3810000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4572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0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87;p22"/>
          <p:cNvSpPr/>
          <p:nvPr>
            <p:ph type="pic" sz="quarter" idx="21"/>
          </p:nvPr>
        </p:nvSpPr>
        <p:spPr>
          <a:xfrm>
            <a:off x="5910262" y="2643188"/>
            <a:ext cx="2776501" cy="2081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8" name="Google Shape;88;p22"/>
          <p:cNvSpPr/>
          <p:nvPr>
            <p:ph type="pic" sz="quarter" idx="22"/>
          </p:nvPr>
        </p:nvSpPr>
        <p:spPr>
          <a:xfrm>
            <a:off x="5910262" y="423862"/>
            <a:ext cx="2776501" cy="2081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9" name="Google Shape;89;p22"/>
          <p:cNvSpPr/>
          <p:nvPr>
            <p:ph type="pic" idx="23"/>
          </p:nvPr>
        </p:nvSpPr>
        <p:spPr>
          <a:xfrm>
            <a:off x="452437" y="423862"/>
            <a:ext cx="5315101" cy="4300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0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正文级别 1…"/>
          <p:cNvSpPr txBox="1"/>
          <p:nvPr>
            <p:ph type="body" sz="quarter" idx="1"/>
          </p:nvPr>
        </p:nvSpPr>
        <p:spPr>
          <a:xfrm>
            <a:off x="895350" y="3357562"/>
            <a:ext cx="7358100" cy="2196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1" spc="0"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2640" indent="-167640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i="1" spc="0"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indent="-167639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i="1" spc="0"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indent="-167639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i="1" spc="0"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indent="-167639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i="1" spc="0" sz="1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8" name="Google Shape;93;p23"/>
          <p:cNvSpPr txBox="1"/>
          <p:nvPr>
            <p:ph type="body" sz="quarter" idx="21"/>
          </p:nvPr>
        </p:nvSpPr>
        <p:spPr>
          <a:xfrm>
            <a:off x="895350" y="2255043"/>
            <a:ext cx="7358099" cy="357301"/>
          </a:xfrm>
          <a:prstGeom prst="rect">
            <a:avLst/>
          </a:prstGeom>
        </p:spPr>
        <p:txBody>
          <a:bodyPr lIns="19050" tIns="19050" rIns="19050" bIns="19050" anchor="ctr"/>
          <a:lstStyle/>
          <a:p>
            <a: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59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单击此处编辑标题"/>
          <p:cNvSpPr txBox="1"/>
          <p:nvPr>
            <p:ph type="title" hasCustomPrompt="1"/>
          </p:nvPr>
        </p:nvSpPr>
        <p:spPr>
          <a:xfrm>
            <a:off x="630078" y="545783"/>
            <a:ext cx="2948941" cy="83629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单击此处编辑标题</a:t>
            </a:r>
          </a:p>
        </p:txBody>
      </p:sp>
      <p:sp>
        <p:nvSpPr>
          <p:cNvPr id="30" name="正文级别 1…"/>
          <p:cNvSpPr txBox="1"/>
          <p:nvPr>
            <p:ph type="body" sz="half" idx="1" hasCustomPrompt="1"/>
          </p:nvPr>
        </p:nvSpPr>
        <p:spPr>
          <a:xfrm>
            <a:off x="3853815" y="545783"/>
            <a:ext cx="4629151" cy="4052412"/>
          </a:xfrm>
          <a:prstGeom prst="rect">
            <a:avLst/>
          </a:prstGeom>
        </p:spPr>
        <p:txBody>
          <a:bodyPr/>
          <a:lstStyle>
            <a:lvl2pPr marL="0" indent="342900">
              <a:buSzTx/>
              <a:buNone/>
            </a:lvl2pPr>
          </a:lstStyle>
          <a:p>
            <a:pPr/>
            <a:r>
              <a:t>单击此处编辑正文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文本占位符 6"/>
          <p:cNvSpPr/>
          <p:nvPr>
            <p:ph type="body" sz="quarter" idx="21" hasCustomPrompt="1"/>
          </p:nvPr>
        </p:nvSpPr>
        <p:spPr>
          <a:xfrm>
            <a:off x="630078" y="1679733"/>
            <a:ext cx="2948941" cy="2918937"/>
          </a:xfrm>
          <a:prstGeom prst="rect">
            <a:avLst/>
          </a:prstGeom>
        </p:spPr>
        <p:txBody>
          <a:bodyPr/>
          <a:lstStyle>
            <a:lvl1pPr marL="257175" indent="-257175">
              <a:defRPr spc="100"/>
            </a:lvl1pPr>
          </a:lstStyle>
          <a:p>
            <a:pPr/>
            <a:r>
              <a:t>单击此处编辑正文
单击此处编辑正文
单击此处编辑正文
单击此处编辑正文
单击此处编辑正文</a:t>
            </a:r>
          </a:p>
        </p:txBody>
      </p:sp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96;p24"/>
          <p:cNvSpPr/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/>
          <p:nvPr>
            <p:ph type="title"/>
          </p:nvPr>
        </p:nvSpPr>
        <p:spPr>
          <a:xfrm>
            <a:off x="502443" y="4203858"/>
            <a:ext cx="8139115" cy="4186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idx="1"/>
          </p:nvPr>
        </p:nvSpPr>
        <p:spPr>
          <a:xfrm>
            <a:off x="502443" y="481012"/>
            <a:ext cx="8139115" cy="341709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34290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正文级别 1…"/>
          <p:cNvSpPr txBox="1"/>
          <p:nvPr>
            <p:ph type="body" idx="1" hasCustomPrompt="1"/>
          </p:nvPr>
        </p:nvSpPr>
        <p:spPr>
          <a:xfrm>
            <a:off x="0" y="0"/>
            <a:ext cx="9147334" cy="515112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34290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pPr/>
            <a:r>
              <a:t>单击此处编辑正文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文级别 1…"/>
          <p:cNvSpPr txBox="1"/>
          <p:nvPr>
            <p:ph type="body" sz="half" idx="1" hasCustomPrompt="1"/>
          </p:nvPr>
        </p:nvSpPr>
        <p:spPr>
          <a:xfrm>
            <a:off x="350995" y="423862"/>
            <a:ext cx="4050031" cy="429577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defTabSz="914400"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pPr/>
            <a:r>
              <a:t>单击此处编辑正文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单击此处编辑标题"/>
          <p:cNvSpPr txBox="1"/>
          <p:nvPr>
            <p:ph type="title" hasCustomPrompt="1"/>
          </p:nvPr>
        </p:nvSpPr>
        <p:spPr>
          <a:xfrm>
            <a:off x="502412" y="467693"/>
            <a:ext cx="8139179" cy="674376"/>
          </a:xfrm>
          <a:prstGeom prst="rect">
            <a:avLst/>
          </a:prstGeom>
        </p:spPr>
        <p:txBody>
          <a:bodyPr lIns="25400" tIns="25400" rIns="25400" bIns="25400"/>
          <a:lstStyle>
            <a:lvl1pPr algn="ctr">
              <a:defRPr b="0" spc="600"/>
            </a:lvl1pPr>
          </a:lstStyle>
          <a:p>
            <a:pPr/>
            <a:r>
              <a:t>单击此处编辑标题</a:t>
            </a:r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文本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lIns="91424" tIns="91424" rIns="91424" bIns="91424" anchor="b"/>
          <a:lstStyle>
            <a:lvl1pPr algn="ctr">
              <a:defRPr b="0" spc="0" sz="52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0" name="正文级别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 lIns="91424" tIns="91424" rIns="91424" bIns="91424"/>
          <a:lstStyle>
            <a:lvl1pPr marL="342900" indent="-228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8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342900" indent="2540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8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342900" indent="711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8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342900" indent="1168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8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42900" indent="1625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8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击此处编辑标题"/>
          <p:cNvSpPr txBox="1"/>
          <p:nvPr>
            <p:ph type="title" hasCustomPrompt="1"/>
          </p:nvPr>
        </p:nvSpPr>
        <p:spPr>
          <a:xfrm>
            <a:off x="502412" y="435918"/>
            <a:ext cx="8139179" cy="4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/>
            <a:r>
              <a:t>单击此处编辑标题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502443" y="1131094"/>
            <a:ext cx="8139115" cy="356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单击此处编辑正文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251674" y="4765604"/>
            <a:ext cx="23127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r">
              <a:defRPr sz="900">
                <a:solidFill>
                  <a:srgbClr val="88888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1714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5143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8572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2001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15430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19518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22947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26376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29805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eg"/><Relationship Id="rId4" Type="http://schemas.openxmlformats.org/officeDocument/2006/relationships/image" Target="../media/image52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Relationship Id="rId4" Type="http://schemas.openxmlformats.org/officeDocument/2006/relationships/image" Target="../media/image53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guide/topics/resources/localization?hl=zh-cn" TargetMode="Externa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54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60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61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62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reference/android/widget/TextView?hl=zh-cn" TargetMode="External"/><Relationship Id="rId4" Type="http://schemas.openxmlformats.org/officeDocument/2006/relationships/image" Target="../media/image63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reference/android/widget/Button?hl=zh-cn" TargetMode="Externa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eg"/><Relationship Id="rId4" Type="http://schemas.openxmlformats.org/officeDocument/2006/relationships/image" Target="../media/image64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eg"/><Relationship Id="rId4" Type="http://schemas.openxmlformats.org/officeDocument/2006/relationships/image" Target="../media/image65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e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eg"/><Relationship Id="rId4" Type="http://schemas.openxmlformats.org/officeDocument/2006/relationships/image" Target="../media/image68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69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70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71.png"/><Relationship Id="rId4" Type="http://schemas.openxmlformats.org/officeDocument/2006/relationships/video" Target="../media/media8.mov"/><Relationship Id="rId5" Type="http://schemas.microsoft.com/office/2007/relationships/media" Target="../media/media8.mov"/><Relationship Id="rId6" Type="http://schemas.openxmlformats.org/officeDocument/2006/relationships/image" Target="../media/image72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73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74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7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5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76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e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video" Target="../media/media9.mov"/><Relationship Id="rId4" Type="http://schemas.microsoft.com/office/2007/relationships/media" Target="../media/media9.mov"/><Relationship Id="rId5" Type="http://schemas.openxmlformats.org/officeDocument/2006/relationships/image" Target="../media/image81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reference/android/widget/package-summary" TargetMode="Externa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82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83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84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studio/debug/layout-inspector" TargetMode="Externa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training/testing/ui-testing/espresso-testing" TargetMode="Externa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.g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Relationship Id="rId4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1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video" Target="../media/media3.mov"/><Relationship Id="rId4" Type="http://schemas.microsoft.com/office/2007/relationships/media" Target="../media/media3.mov"/><Relationship Id="rId5" Type="http://schemas.openxmlformats.org/officeDocument/2006/relationships/image" Target="../media/image1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video" Target="../media/media4.mov"/><Relationship Id="rId4" Type="http://schemas.microsoft.com/office/2007/relationships/media" Target="../media/media4.mov"/><Relationship Id="rId5" Type="http://schemas.openxmlformats.org/officeDocument/2006/relationships/image" Target="../media/image1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video" Target="../media/media5.mov"/><Relationship Id="rId4" Type="http://schemas.microsoft.com/office/2007/relationships/media" Target="../media/media5.mov"/><Relationship Id="rId5" Type="http://schemas.openxmlformats.org/officeDocument/2006/relationships/image" Target="../media/image1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video" Target="../media/media6.mov"/><Relationship Id="rId4" Type="http://schemas.microsoft.com/office/2007/relationships/media" Target="../media/media6.mov"/><Relationship Id="rId5" Type="http://schemas.openxmlformats.org/officeDocument/2006/relationships/image" Target="../media/image2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video" Target="../media/media7.mov"/><Relationship Id="rId4" Type="http://schemas.microsoft.com/office/2007/relationships/media" Target="../media/media7.mov"/><Relationship Id="rId5" Type="http://schemas.openxmlformats.org/officeDocument/2006/relationships/image" Target="../media/image2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guide/components/activities/tasks-and-back-stack" TargetMode="External"/><Relationship Id="rId4" Type="http://schemas.openxmlformats.org/officeDocument/2006/relationships/hyperlink" Target="https://developer.android.com/training/app-links" TargetMode="External"/><Relationship Id="rId5" Type="http://schemas.openxmlformats.org/officeDocument/2006/relationships/hyperlink" Target="https://developer.android.com/guide/components/activities/recents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Relationship Id="rId4" Type="http://schemas.openxmlformats.org/officeDocument/2006/relationships/image" Target="../media/image2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8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9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training/multiscreen/screendensities" TargetMode="Externa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guide/topics/resources/layout-resource" TargetMode="Externa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Relationship Id="rId4" Type="http://schemas.openxmlformats.org/officeDocument/2006/relationships/image" Target="../media/image36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Relationship Id="rId4" Type="http://schemas.openxmlformats.org/officeDocument/2006/relationships/image" Target="../media/image37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Relationship Id="rId4" Type="http://schemas.openxmlformats.org/officeDocument/2006/relationships/hyperlink" Target="https://developer.android.com/guide/topics/ui/declaring-layout" TargetMode="Externa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2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3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4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5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6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Relationship Id="rId4" Type="http://schemas.openxmlformats.org/officeDocument/2006/relationships/image" Target="../media/image48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Relationship Id="rId4" Type="http://schemas.openxmlformats.org/officeDocument/2006/relationships/image" Target="../media/image49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Relationship Id="rId4" Type="http://schemas.openxmlformats.org/officeDocument/2006/relationships/image" Target="../media/image50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training/constraint-layout" TargetMode="Externa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51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104;p26" descr="Google Shape;104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Google Shape;105;p26"/>
          <p:cNvSpPr txBox="1"/>
          <p:nvPr/>
        </p:nvSpPr>
        <p:spPr>
          <a:xfrm>
            <a:off x="407200" y="2094531"/>
            <a:ext cx="5258700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36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Dev Basic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Google Shape;125;p29"/>
          <p:cNvSpPr txBox="1"/>
          <p:nvPr/>
        </p:nvSpPr>
        <p:spPr>
          <a:xfrm>
            <a:off x="520611" y="1121882"/>
            <a:ext cx="8109817" cy="187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我们查看一下 </a:t>
            </a:r>
            <a:r>
              <a:t>AndroidManifest.xml </a:t>
            </a:r>
            <a:r>
              <a:t>文件，默认创建的 </a:t>
            </a:r>
            <a:r>
              <a:t>hello world activity </a:t>
            </a:r>
            <a:r>
              <a:t>已经在其中注册完毕了。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一般而言，一个 </a:t>
            </a:r>
            <a:r>
              <a:t>activity </a:t>
            </a:r>
            <a:r>
              <a:t>这样注册：</a:t>
            </a:r>
          </a:p>
        </p:txBody>
      </p:sp>
      <p:sp>
        <p:nvSpPr>
          <p:cNvPr id="34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343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3753" y="2940357"/>
            <a:ext cx="4590185" cy="1547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</a:p>
        </p:txBody>
      </p:sp>
      <p:sp>
        <p:nvSpPr>
          <p:cNvPr id="816" name="Google Shape;134;p30"/>
          <p:cNvSpPr txBox="1"/>
          <p:nvPr/>
        </p:nvSpPr>
        <p:spPr>
          <a:xfrm>
            <a:off x="520611" y="1121882"/>
            <a:ext cx="4766168" cy="344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View </a:t>
            </a:r>
            <a:r>
              <a:t>类是所有你看到界面元素的父类。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系统提供的各种 </a:t>
            </a:r>
            <a:r>
              <a:t>view </a:t>
            </a:r>
            <a:r>
              <a:t>都是它的子类。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View </a:t>
            </a:r>
            <a:r>
              <a:t>提供了非常多的属性和 </a:t>
            </a:r>
            <a:r>
              <a:t>api </a:t>
            </a:r>
            <a:r>
              <a:t>可以控制 </a:t>
            </a:r>
            <a:r>
              <a:t>view </a:t>
            </a:r>
            <a:r>
              <a:t>的行为。</a:t>
            </a:r>
          </a:p>
        </p:txBody>
      </p:sp>
      <p:grpSp>
        <p:nvGrpSpPr>
          <p:cNvPr id="819" name="矩形 1"/>
          <p:cNvGrpSpPr/>
          <p:nvPr/>
        </p:nvGrpSpPr>
        <p:grpSpPr>
          <a:xfrm>
            <a:off x="6774688" y="1714485"/>
            <a:ext cx="630439" cy="392103"/>
            <a:chOff x="0" y="0"/>
            <a:chExt cx="630438" cy="392102"/>
          </a:xfrm>
        </p:grpSpPr>
        <p:sp>
          <p:nvSpPr>
            <p:cNvPr id="817" name="矩形"/>
            <p:cNvSpPr/>
            <p:nvPr/>
          </p:nvSpPr>
          <p:spPr>
            <a:xfrm>
              <a:off x="-1" y="-1"/>
              <a:ext cx="630440" cy="392104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818" name="View"/>
            <p:cNvSpPr txBox="1"/>
            <p:nvPr/>
          </p:nvSpPr>
          <p:spPr>
            <a:xfrm>
              <a:off x="58419" y="51639"/>
              <a:ext cx="513599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View</a:t>
              </a:r>
            </a:p>
          </p:txBody>
        </p:sp>
      </p:grpSp>
      <p:grpSp>
        <p:nvGrpSpPr>
          <p:cNvPr id="822" name="矩形 2"/>
          <p:cNvGrpSpPr/>
          <p:nvPr/>
        </p:nvGrpSpPr>
        <p:grpSpPr>
          <a:xfrm>
            <a:off x="5293374" y="2898477"/>
            <a:ext cx="745763" cy="399791"/>
            <a:chOff x="0" y="0"/>
            <a:chExt cx="745761" cy="399790"/>
          </a:xfrm>
        </p:grpSpPr>
        <p:sp>
          <p:nvSpPr>
            <p:cNvPr id="820" name="矩形"/>
            <p:cNvSpPr/>
            <p:nvPr/>
          </p:nvSpPr>
          <p:spPr>
            <a:xfrm>
              <a:off x="0" y="-1"/>
              <a:ext cx="745762" cy="399792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821" name="Button"/>
            <p:cNvSpPr txBox="1"/>
            <p:nvPr/>
          </p:nvSpPr>
          <p:spPr>
            <a:xfrm>
              <a:off x="58420" y="55483"/>
              <a:ext cx="62892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Button</a:t>
              </a:r>
            </a:p>
          </p:txBody>
        </p:sp>
      </p:grpSp>
      <p:grpSp>
        <p:nvGrpSpPr>
          <p:cNvPr id="825" name="矩形 3"/>
          <p:cNvGrpSpPr/>
          <p:nvPr/>
        </p:nvGrpSpPr>
        <p:grpSpPr>
          <a:xfrm>
            <a:off x="6162149" y="2852361"/>
            <a:ext cx="914905" cy="492024"/>
            <a:chOff x="0" y="0"/>
            <a:chExt cx="914904" cy="492023"/>
          </a:xfrm>
        </p:grpSpPr>
        <p:sp>
          <p:nvSpPr>
            <p:cNvPr id="823" name="矩形"/>
            <p:cNvSpPr/>
            <p:nvPr/>
          </p:nvSpPr>
          <p:spPr>
            <a:xfrm>
              <a:off x="0" y="46116"/>
              <a:ext cx="914905" cy="399791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824" name="TextView"/>
            <p:cNvSpPr txBox="1"/>
            <p:nvPr/>
          </p:nvSpPr>
          <p:spPr>
            <a:xfrm>
              <a:off x="58419" y="-1"/>
              <a:ext cx="798066" cy="492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TextView</a:t>
              </a:r>
            </a:p>
          </p:txBody>
        </p:sp>
      </p:grpSp>
      <p:grpSp>
        <p:nvGrpSpPr>
          <p:cNvPr id="828" name="矩形 4"/>
          <p:cNvGrpSpPr/>
          <p:nvPr/>
        </p:nvGrpSpPr>
        <p:grpSpPr>
          <a:xfrm>
            <a:off x="7196366" y="2894777"/>
            <a:ext cx="914905" cy="399791"/>
            <a:chOff x="0" y="0"/>
            <a:chExt cx="914904" cy="399790"/>
          </a:xfrm>
        </p:grpSpPr>
        <p:sp>
          <p:nvSpPr>
            <p:cNvPr id="826" name="矩形"/>
            <p:cNvSpPr/>
            <p:nvPr/>
          </p:nvSpPr>
          <p:spPr>
            <a:xfrm>
              <a:off x="-1" y="-1"/>
              <a:ext cx="914906" cy="399792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827" name="EditText"/>
            <p:cNvSpPr txBox="1"/>
            <p:nvPr/>
          </p:nvSpPr>
          <p:spPr>
            <a:xfrm>
              <a:off x="58419" y="55483"/>
              <a:ext cx="798066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EditText</a:t>
              </a:r>
            </a:p>
          </p:txBody>
        </p:sp>
      </p:grpSp>
      <p:grpSp>
        <p:nvGrpSpPr>
          <p:cNvPr id="831" name="矩形 5"/>
          <p:cNvGrpSpPr/>
          <p:nvPr/>
        </p:nvGrpSpPr>
        <p:grpSpPr>
          <a:xfrm>
            <a:off x="8218906" y="2902345"/>
            <a:ext cx="745763" cy="399791"/>
            <a:chOff x="0" y="0"/>
            <a:chExt cx="745761" cy="399790"/>
          </a:xfrm>
        </p:grpSpPr>
        <p:sp>
          <p:nvSpPr>
            <p:cNvPr id="829" name="矩形"/>
            <p:cNvSpPr/>
            <p:nvPr/>
          </p:nvSpPr>
          <p:spPr>
            <a:xfrm>
              <a:off x="0" y="-1"/>
              <a:ext cx="745762" cy="399792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830" name="..."/>
            <p:cNvSpPr txBox="1"/>
            <p:nvPr/>
          </p:nvSpPr>
          <p:spPr>
            <a:xfrm>
              <a:off x="58420" y="55483"/>
              <a:ext cx="62892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...</a:t>
              </a:r>
            </a:p>
          </p:txBody>
        </p:sp>
      </p:grpSp>
      <p:sp>
        <p:nvSpPr>
          <p:cNvPr id="832" name="直接箭头连接符 6"/>
          <p:cNvSpPr/>
          <p:nvPr/>
        </p:nvSpPr>
        <p:spPr>
          <a:xfrm flipV="1">
            <a:off x="5652201" y="2145028"/>
            <a:ext cx="1383890" cy="730386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33" name="直接箭头连接符 7"/>
          <p:cNvSpPr/>
          <p:nvPr/>
        </p:nvSpPr>
        <p:spPr>
          <a:xfrm flipV="1">
            <a:off x="6643988" y="2152716"/>
            <a:ext cx="430544" cy="699634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34" name="直接箭头连接符 8"/>
          <p:cNvSpPr/>
          <p:nvPr/>
        </p:nvSpPr>
        <p:spPr>
          <a:xfrm flipH="1" flipV="1">
            <a:off x="7120660" y="2168093"/>
            <a:ext cx="538180" cy="684257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35" name="直接箭头连接符 9"/>
          <p:cNvSpPr/>
          <p:nvPr/>
        </p:nvSpPr>
        <p:spPr>
          <a:xfrm flipH="1" flipV="1">
            <a:off x="7228296" y="2160403"/>
            <a:ext cx="1345449" cy="691945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</a:p>
        </p:txBody>
      </p:sp>
      <p:sp>
        <p:nvSpPr>
          <p:cNvPr id="839" name="Google Shape;134;p30"/>
          <p:cNvSpPr txBox="1"/>
          <p:nvPr/>
        </p:nvSpPr>
        <p:spPr>
          <a:xfrm>
            <a:off x="522802" y="1122487"/>
            <a:ext cx="8103438" cy="346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View </a:t>
            </a:r>
            <a:r>
              <a:t>有很多的属性，开发者通过操作这些属性来改变 </a:t>
            </a:r>
            <a:r>
              <a:t>View </a:t>
            </a:r>
            <a:r>
              <a:t>的视觉效果，实现多种多样的 </a:t>
            </a:r>
            <a:r>
              <a:t>UI</a:t>
            </a:r>
            <a:r>
              <a:t>。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View</a:t>
            </a:r>
            <a:r>
              <a:t> 的所有属性都可以通过如下两种方式进行设置：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1.</a:t>
            </a:r>
            <a:r>
              <a:t> 静态设置：在 </a:t>
            </a:r>
            <a:r>
              <a:t>xml </a:t>
            </a:r>
            <a:r>
              <a:t>布局文件中修改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2. </a:t>
            </a:r>
            <a:r>
              <a:t>动态设置：在代码中修改，可以在运行时根据逻辑需要动态修改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</a:p>
        </p:txBody>
      </p:sp>
      <p:sp>
        <p:nvSpPr>
          <p:cNvPr id="843" name="Google Shape;134;p30"/>
          <p:cNvSpPr txBox="1"/>
          <p:nvPr/>
        </p:nvSpPr>
        <p:spPr>
          <a:xfrm>
            <a:off x="522802" y="1122487"/>
            <a:ext cx="8103438" cy="2437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实际开发中，通常我们并不会直接使用 </a:t>
            </a:r>
            <a:r>
              <a:t>View </a:t>
            </a:r>
            <a:r>
              <a:t>来进行界面构建，而是使用各种 </a:t>
            </a:r>
            <a:r>
              <a:t>View </a:t>
            </a:r>
            <a:r>
              <a:t>的子类，这些子类专门面向不同的场景设计，因而更有针对性。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接下来我们重点介绍一下它们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131;p30" descr="Google Shape;131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TextView</a:t>
            </a:r>
          </a:p>
        </p:txBody>
      </p:sp>
      <p:sp>
        <p:nvSpPr>
          <p:cNvPr id="847" name="Google Shape;134;p30"/>
          <p:cNvSpPr txBox="1"/>
          <p:nvPr/>
        </p:nvSpPr>
        <p:spPr>
          <a:xfrm>
            <a:off x="522802" y="1122487"/>
            <a:ext cx="8103438" cy="116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TextView</a:t>
            </a:r>
            <a:r>
              <a:t> 顾名思义，是用来展示文本的，通常的用法如下</a:t>
            </a:r>
          </a:p>
        </p:txBody>
      </p:sp>
      <p:pic>
        <p:nvPicPr>
          <p:cNvPr id="848" name="图片 0" descr="图片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2383" y="2160403"/>
            <a:ext cx="6765680" cy="1676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131;p30" descr="Google Shape;131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TextView</a:t>
            </a:r>
          </a:p>
        </p:txBody>
      </p:sp>
      <p:sp>
        <p:nvSpPr>
          <p:cNvPr id="854" name="Google Shape;134;p30"/>
          <p:cNvSpPr txBox="1"/>
          <p:nvPr/>
        </p:nvSpPr>
        <p:spPr>
          <a:xfrm>
            <a:off x="522802" y="1122487"/>
            <a:ext cx="8103438" cy="3476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但是</a:t>
            </a:r>
            <a:r>
              <a:t> android studio </a:t>
            </a:r>
            <a:r>
              <a:t>给出了善意的提醒：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不应该硬编码文本，而是要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通过资源引用方式进行，这样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才行进行「国际化」。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</p:txBody>
      </p:sp>
      <p:pic>
        <p:nvPicPr>
          <p:cNvPr id="855" name="图片 1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2472" y="1852873"/>
            <a:ext cx="4659094" cy="177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TextView</a:t>
            </a:r>
          </a:p>
        </p:txBody>
      </p:sp>
      <p:sp>
        <p:nvSpPr>
          <p:cNvPr id="861" name="Google Shape;134;p30"/>
          <p:cNvSpPr txBox="1"/>
          <p:nvPr/>
        </p:nvSpPr>
        <p:spPr>
          <a:xfrm>
            <a:off x="522802" y="1122487"/>
            <a:ext cx="8103438" cy="3380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Android</a:t>
            </a:r>
            <a:r>
              <a:t> 是面向全球发行的操作系统，多语言支持是必须的。你的 </a:t>
            </a:r>
            <a:r>
              <a:t>app</a:t>
            </a:r>
            <a:r>
              <a:t> 如果需要全球发行，那么「一定」需要支持多语言，</a:t>
            </a:r>
            <a:r>
              <a:t>text view </a:t>
            </a:r>
            <a:r>
              <a:t>作为展示文本的 </a:t>
            </a:r>
            <a:r>
              <a:t>view</a:t>
            </a:r>
            <a:r>
              <a:t>，多语言支持就需要重点考虑了。</a:t>
            </a:r>
          </a:p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如果我们需要支持多语言，那么就一定不能针对文本进行硬编码，而是通过资源引用的方式进行，至于最终资源实际上是什么文本，由操作系统根据用户设定的语言来决定。</a:t>
            </a:r>
          </a:p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我们需要做的就是定义这些不同国际区域的语言翻译就行了。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TextView</a:t>
            </a:r>
          </a:p>
        </p:txBody>
      </p:sp>
      <p:sp>
        <p:nvSpPr>
          <p:cNvPr id="865" name="Google Shape;134;p30"/>
          <p:cNvSpPr txBox="1"/>
          <p:nvPr/>
        </p:nvSpPr>
        <p:spPr>
          <a:xfrm>
            <a:off x="522802" y="1122487"/>
            <a:ext cx="8103438" cy="3815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Android </a:t>
            </a:r>
            <a:r>
              <a:t>中所有的 </a:t>
            </a:r>
            <a:r>
              <a:t>string </a:t>
            </a:r>
            <a:r>
              <a:t>文本都是定义在 </a:t>
            </a:r>
            <a:r>
              <a:t>values/strings.xml </a:t>
            </a:r>
            <a:r>
              <a:t>文件中的，通过不同的 </a:t>
            </a:r>
            <a:r>
              <a:t>values </a:t>
            </a:r>
            <a:r>
              <a:t>目录名称来区分国际区域，比如 </a:t>
            </a:r>
            <a:r>
              <a:t>values </a:t>
            </a:r>
            <a:r>
              <a:t>表示如果没有在本 </a:t>
            </a:r>
            <a:r>
              <a:t>app </a:t>
            </a:r>
            <a:r>
              <a:t>中找到用户使用的语言的话，那么就用这个目录下的，你的这个目录下通常为世界通用语言：英语。</a:t>
            </a:r>
          </a:p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values</a:t>
            </a:r>
            <a:r>
              <a:t>-</a:t>
            </a:r>
            <a:r>
              <a:t>zh </a:t>
            </a:r>
            <a:r>
              <a:t>表示简体中文</a:t>
            </a:r>
          </a:p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values</a:t>
            </a:r>
            <a:r>
              <a:t>-</a:t>
            </a:r>
            <a:r>
              <a:t>ja</a:t>
            </a:r>
            <a:r>
              <a:t> 表示日本语</a:t>
            </a:r>
          </a:p>
          <a:p>
            <a:pPr indent="76200" algn="ctr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更多国际区域定义请点击这里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TextView</a:t>
            </a:r>
          </a:p>
        </p:txBody>
      </p:sp>
      <p:sp>
        <p:nvSpPr>
          <p:cNvPr id="869" name="Google Shape;134;p30"/>
          <p:cNvSpPr txBox="1"/>
          <p:nvPr/>
        </p:nvSpPr>
        <p:spPr>
          <a:xfrm>
            <a:off x="522802" y="1122487"/>
            <a:ext cx="8103438" cy="2409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TextView </a:t>
            </a:r>
            <a:r>
              <a:t>通过引用资源的方式来使用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国际化文本，基本过程如图所示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</p:txBody>
      </p:sp>
      <p:pic>
        <p:nvPicPr>
          <p:cNvPr id="870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9468" y="2198846"/>
            <a:ext cx="4190108" cy="2598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TextView</a:t>
            </a:r>
          </a:p>
        </p:txBody>
      </p:sp>
      <p:sp>
        <p:nvSpPr>
          <p:cNvPr id="874" name="Google Shape;134;p30"/>
          <p:cNvSpPr txBox="1"/>
          <p:nvPr/>
        </p:nvSpPr>
        <p:spPr>
          <a:xfrm>
            <a:off x="522802" y="1122487"/>
            <a:ext cx="8103438" cy="295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 </a:t>
            </a:r>
            <a:r>
              <a:t>android</a:t>
            </a:r>
            <a:r>
              <a:t> </a:t>
            </a:r>
            <a:r>
              <a:t>studio</a:t>
            </a:r>
            <a:r>
              <a:t> 中，打开 </a:t>
            </a:r>
            <a:r>
              <a:t>res/values/strings.xml </a:t>
            </a:r>
            <a:r>
              <a:t>文件，然后添加这样一条资源 </a:t>
            </a:r>
            <a:r>
              <a:t>test string</a:t>
            </a:r>
            <a:r>
              <a:t>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然后新建文件 </a:t>
            </a:r>
            <a:r>
              <a:t>res/values</a:t>
            </a:r>
            <a:r>
              <a:t>-</a:t>
            </a:r>
            <a:r>
              <a:t>zh/string.xml </a:t>
            </a:r>
            <a:r>
              <a:t>文件，建立中文资源：</a:t>
            </a:r>
          </a:p>
        </p:txBody>
      </p:sp>
      <p:pic>
        <p:nvPicPr>
          <p:cNvPr id="875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8557" y="2195002"/>
            <a:ext cx="3259828" cy="761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图片 2" descr="图片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0815" y="3605798"/>
            <a:ext cx="3082999" cy="761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TextView</a:t>
            </a:r>
          </a:p>
        </p:txBody>
      </p:sp>
      <p:sp>
        <p:nvSpPr>
          <p:cNvPr id="880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 </a:t>
            </a:r>
            <a:r>
              <a:t>xml </a:t>
            </a:r>
            <a:r>
              <a:t>中的  </a:t>
            </a:r>
            <a:r>
              <a:t>text view </a:t>
            </a:r>
            <a:r>
              <a:t>标签使用</a:t>
            </a:r>
          </a:p>
        </p:txBody>
      </p:sp>
      <p:pic>
        <p:nvPicPr>
          <p:cNvPr id="881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309" y="1683731"/>
            <a:ext cx="4782106" cy="121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图片 3" descr="图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647" y="3059932"/>
            <a:ext cx="3905642" cy="1437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图片 4" descr="图片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66675" y="2460246"/>
            <a:ext cx="3705748" cy="1576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Hello</a:t>
            </a:r>
            <a:r>
              <a:t> </a:t>
            </a:r>
            <a:r>
              <a:t>world</a:t>
            </a:r>
            <a:r>
              <a:t> </a:t>
            </a:r>
            <a:r>
              <a:t>activity </a:t>
            </a:r>
            <a:r>
              <a:t>比较特殊，它特殊在哪里呢？它是一个 </a:t>
            </a:r>
            <a:r>
              <a:t>app </a:t>
            </a:r>
            <a:r>
              <a:t>启动的默认 </a:t>
            </a:r>
            <a:r>
              <a:t>activity</a:t>
            </a:r>
            <a:r>
              <a:t>，那么操作系统是怎么知道哪个 </a:t>
            </a:r>
            <a:r>
              <a:t>activity </a:t>
            </a:r>
            <a:r>
              <a:t>是默认的呢？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很简单，通过 </a:t>
            </a:r>
            <a:r>
              <a:t>intent filter</a:t>
            </a:r>
            <a:r>
              <a:t>：</a:t>
            </a:r>
          </a:p>
        </p:txBody>
      </p:sp>
      <p:sp>
        <p:nvSpPr>
          <p:cNvPr id="34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348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6613" y="3529987"/>
            <a:ext cx="5330774" cy="1041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TextView</a:t>
            </a:r>
          </a:p>
        </p:txBody>
      </p:sp>
      <p:sp>
        <p:nvSpPr>
          <p:cNvPr id="887" name="Google Shape;134;p30"/>
          <p:cNvSpPr txBox="1"/>
          <p:nvPr/>
        </p:nvSpPr>
        <p:spPr>
          <a:xfrm>
            <a:off x="522802" y="1122487"/>
            <a:ext cx="8103438" cy="344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有的时候我们需要在</a:t>
            </a:r>
            <a:r>
              <a:t> text view </a:t>
            </a:r>
            <a:r>
              <a:t>中展示很长的文本，默认的效果是全部展示：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但是有的时候，我们不想要展示全部，而是展示一部分，然后剩余的部分自动省略为</a:t>
            </a:r>
            <a:r>
              <a:t>...</a:t>
            </a:r>
            <a:r>
              <a:t>即可，该怎么做呢？</a:t>
            </a:r>
          </a:p>
        </p:txBody>
      </p:sp>
      <p:pic>
        <p:nvPicPr>
          <p:cNvPr id="888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6894" y="2260351"/>
            <a:ext cx="3175257" cy="1330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TextView</a:t>
            </a:r>
          </a:p>
        </p:txBody>
      </p:sp>
      <p:sp>
        <p:nvSpPr>
          <p:cNvPr id="892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lvl1pPr>
          </a:lstStyle>
          <a:p>
            <a:pPr/>
            <a:r>
              <a:t>长文本折叠效果</a:t>
            </a:r>
          </a:p>
        </p:txBody>
      </p:sp>
      <p:pic>
        <p:nvPicPr>
          <p:cNvPr id="893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2119" y="2060456"/>
            <a:ext cx="6104489" cy="1822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TextView</a:t>
            </a:r>
          </a:p>
        </p:txBody>
      </p:sp>
      <p:sp>
        <p:nvSpPr>
          <p:cNvPr id="897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lvl1pPr>
          </a:lstStyle>
          <a:p>
            <a:pPr/>
            <a:r>
              <a:t>设置文本字体</a:t>
            </a:r>
          </a:p>
        </p:txBody>
      </p:sp>
      <p:pic>
        <p:nvPicPr>
          <p:cNvPr id="898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3731" y="2087366"/>
            <a:ext cx="5996854" cy="1576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TextView</a:t>
            </a:r>
          </a:p>
        </p:txBody>
      </p:sp>
      <p:sp>
        <p:nvSpPr>
          <p:cNvPr id="902" name="Google Shape;134;p30"/>
          <p:cNvSpPr txBox="1"/>
          <p:nvPr/>
        </p:nvSpPr>
        <p:spPr>
          <a:xfrm>
            <a:off x="522802" y="1122487"/>
            <a:ext cx="8103438" cy="101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更多属性设置</a:t>
            </a:r>
          </a:p>
        </p:txBody>
      </p:sp>
      <p:pic>
        <p:nvPicPr>
          <p:cNvPr id="903" name="图片 0" descr="图片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7340" y="2071989"/>
            <a:ext cx="5028130" cy="1606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Button</a:t>
            </a:r>
          </a:p>
        </p:txBody>
      </p:sp>
      <p:sp>
        <p:nvSpPr>
          <p:cNvPr id="907" name="Google Shape;134;p30"/>
          <p:cNvSpPr txBox="1"/>
          <p:nvPr/>
        </p:nvSpPr>
        <p:spPr>
          <a:xfrm>
            <a:off x="522802" y="1122487"/>
            <a:ext cx="8103438" cy="382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Button</a:t>
            </a:r>
            <a:r>
              <a:t> 就是按钮，提供点击效果。上面的 </a:t>
            </a:r>
            <a:r>
              <a:t>TextView </a:t>
            </a:r>
            <a:r>
              <a:t>也是可以点击的，只不过没有 </a:t>
            </a:r>
            <a:r>
              <a:t>Button </a:t>
            </a:r>
            <a:r>
              <a:t>默认的点击反馈效果。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Button</a:t>
            </a:r>
            <a:r>
              <a:t> 在设计上是 </a:t>
            </a:r>
            <a:r>
              <a:t>text view </a:t>
            </a:r>
            <a:r>
              <a:t>的子类，因为它需要很多 </a:t>
            </a:r>
            <a:r>
              <a:t>text view </a:t>
            </a:r>
            <a:r>
              <a:t>的特性，</a:t>
            </a:r>
            <a:r>
              <a:t>text view </a:t>
            </a:r>
            <a:r>
              <a:t>有的，它都需要。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理论上，我们可以将 </a:t>
            </a:r>
            <a:r>
              <a:t>Button</a:t>
            </a:r>
            <a:r>
              <a:t> 看作为特殊的 </a:t>
            </a:r>
            <a:r>
              <a:t>TextView</a:t>
            </a:r>
            <a:r>
              <a:t>，一个带有点击效果的 </a:t>
            </a:r>
            <a:r>
              <a:t>TextView</a:t>
            </a:r>
            <a:r>
              <a:t>。</a:t>
            </a:r>
          </a:p>
          <a:p>
            <a:pPr indent="76200" algn="ctr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Button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参考文档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ImageView</a:t>
            </a:r>
          </a:p>
        </p:txBody>
      </p:sp>
      <p:sp>
        <p:nvSpPr>
          <p:cNvPr id="911" name="Google Shape;134;p30"/>
          <p:cNvSpPr txBox="1"/>
          <p:nvPr/>
        </p:nvSpPr>
        <p:spPr>
          <a:xfrm>
            <a:off x="522802" y="1122487"/>
            <a:ext cx="8103438" cy="209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TextView </a:t>
            </a:r>
            <a:r>
              <a:t>用于展示文本，</a:t>
            </a:r>
            <a:r>
              <a:t>ImageView </a:t>
            </a:r>
            <a:r>
              <a:t>顾名思义，就是展示图片的。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ImageView </a:t>
            </a:r>
            <a:r>
              <a:t>是 </a:t>
            </a:r>
            <a:r>
              <a:t>View </a:t>
            </a:r>
            <a:r>
              <a:t>的子类，和 </a:t>
            </a:r>
            <a:r>
              <a:t>TextView </a:t>
            </a:r>
            <a:r>
              <a:t>平级。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ImageView </a:t>
            </a:r>
            <a:r>
              <a:t>提供很多用于展示图片的特性属性，下面简单介绍一下。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ImageView</a:t>
            </a:r>
          </a:p>
        </p:txBody>
      </p:sp>
      <p:sp>
        <p:nvSpPr>
          <p:cNvPr id="915" name="Google Shape;134;p30"/>
          <p:cNvSpPr txBox="1"/>
          <p:nvPr/>
        </p:nvSpPr>
        <p:spPr>
          <a:xfrm>
            <a:off x="522802" y="1122487"/>
            <a:ext cx="8103438" cy="1442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TextView </a:t>
            </a:r>
            <a:r>
              <a:t>常用属性：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</p:txBody>
      </p:sp>
      <p:graphicFrame>
        <p:nvGraphicFramePr>
          <p:cNvPr id="916" name="表格 0"/>
          <p:cNvGraphicFramePr/>
          <p:nvPr/>
        </p:nvGraphicFramePr>
        <p:xfrm>
          <a:off x="1371600" y="2381250"/>
          <a:ext cx="6400800" cy="152146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200400"/>
                <a:gridCol w="3200400"/>
              </a:tblGrid>
              <a:tr h="3803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foreground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设置前端展示图片（</a:t>
                      </a:r>
                      <a:r>
                        <a:t>View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继承）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3803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src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设置 </a:t>
                      </a:r>
                      <a:r>
                        <a:t>content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展示图片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3803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background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设置后端展示图片（</a:t>
                      </a:r>
                      <a:r>
                        <a:t>View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继承）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3803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scaleType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设置图片缩放效果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131;p30" descr="Google Shape;131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ImageView</a:t>
            </a:r>
          </a:p>
        </p:txBody>
      </p:sp>
      <p:sp>
        <p:nvSpPr>
          <p:cNvPr id="920" name="Google Shape;134;p30"/>
          <p:cNvSpPr txBox="1"/>
          <p:nvPr/>
        </p:nvSpPr>
        <p:spPr>
          <a:xfrm>
            <a:off x="522802" y="1122487"/>
            <a:ext cx="8103438" cy="198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首先就是设置一张图片来展示一下，</a:t>
            </a:r>
            <a:r>
              <a:t>image view </a:t>
            </a:r>
            <a:r>
              <a:t>中的有 </a:t>
            </a:r>
            <a:r>
              <a:t>3 </a:t>
            </a:r>
            <a:r>
              <a:t>个层次可以展示：</a:t>
            </a:r>
            <a:r>
              <a:t>backgroup</a:t>
            </a:r>
            <a:r>
              <a:t>、</a:t>
            </a:r>
            <a:r>
              <a:t>content</a:t>
            </a:r>
            <a:r>
              <a:t>、</a:t>
            </a:r>
            <a:r>
              <a:t>foreground</a:t>
            </a:r>
            <a:r>
              <a:t>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</p:txBody>
      </p:sp>
      <p:pic>
        <p:nvPicPr>
          <p:cNvPr id="921" name="图片 0" descr="图片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56088" y="2521753"/>
            <a:ext cx="3036868" cy="1453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131;p30" descr="Google Shape;131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ImageView</a:t>
            </a:r>
          </a:p>
        </p:txBody>
      </p:sp>
      <p:sp>
        <p:nvSpPr>
          <p:cNvPr id="927" name="Google Shape;134;p30"/>
          <p:cNvSpPr txBox="1"/>
          <p:nvPr/>
        </p:nvSpPr>
        <p:spPr>
          <a:xfrm>
            <a:off x="522802" y="1122487"/>
            <a:ext cx="8103438" cy="198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Scale</a:t>
            </a:r>
            <a:r>
              <a:t> </a:t>
            </a:r>
            <a:r>
              <a:t>type</a:t>
            </a:r>
            <a:r>
              <a:t> 属性用来设置图片的缩放效果：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仅对 </a:t>
            </a:r>
            <a:r>
              <a:t>src </a:t>
            </a:r>
            <a:r>
              <a:t>层有效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</p:txBody>
      </p:sp>
      <p:pic>
        <p:nvPicPr>
          <p:cNvPr id="928" name="图片 1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98477" y="1683731"/>
            <a:ext cx="3659618" cy="2975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EditText</a:t>
            </a:r>
          </a:p>
        </p:txBody>
      </p:sp>
      <p:sp>
        <p:nvSpPr>
          <p:cNvPr id="934" name="Google Shape;134;p30"/>
          <p:cNvSpPr txBox="1"/>
          <p:nvPr/>
        </p:nvSpPr>
        <p:spPr>
          <a:xfrm>
            <a:off x="522802" y="1122487"/>
            <a:ext cx="8103438" cy="3592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TextView </a:t>
            </a:r>
            <a:r>
              <a:t>用于展示文本，</a:t>
            </a:r>
            <a:r>
              <a:t>EditText </a:t>
            </a:r>
            <a:r>
              <a:t>用于接受用户输入的文本，也就是输入框，比如你经常在登录页面看到的那样。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EditText </a:t>
            </a:r>
            <a:r>
              <a:t>拥有很多 </a:t>
            </a:r>
            <a:r>
              <a:t>TextView </a:t>
            </a:r>
            <a:r>
              <a:t>的属性，因此它也是 </a:t>
            </a:r>
            <a:r>
              <a:t>TextView </a:t>
            </a:r>
            <a:r>
              <a:t>的子类。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 </a:t>
            </a:r>
            <a:r>
              <a:t>TextView </a:t>
            </a:r>
            <a:r>
              <a:t>的基础之上，</a:t>
            </a:r>
            <a:r>
              <a:t>EditView </a:t>
            </a:r>
            <a:r>
              <a:t>提供了很多和输入相关的属性和系统接口，方便开发者自定义用户文本输入行为。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Google Shape;125;p29"/>
          <p:cNvSpPr txBox="1"/>
          <p:nvPr/>
        </p:nvSpPr>
        <p:spPr>
          <a:xfrm>
            <a:off x="520611" y="1121882"/>
            <a:ext cx="8109817" cy="304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一个</a:t>
            </a:r>
            <a:r>
              <a:t> app </a:t>
            </a:r>
            <a:r>
              <a:t>不能只有一个 </a:t>
            </a:r>
            <a:r>
              <a:t>activity </a:t>
            </a:r>
            <a:r>
              <a:t>界面，我们还需要更多的页面来丰富 </a:t>
            </a:r>
            <a:r>
              <a:t>app</a:t>
            </a:r>
            <a:r>
              <a:t>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我们可以通过 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android studio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来创建新的 </a:t>
            </a:r>
            <a:r>
              <a:t>activity</a:t>
            </a:r>
          </a:p>
        </p:txBody>
      </p:sp>
      <p:sp>
        <p:nvSpPr>
          <p:cNvPr id="35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353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4306" y="1968793"/>
            <a:ext cx="5396768" cy="2918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EditText</a:t>
            </a:r>
          </a:p>
        </p:txBody>
      </p:sp>
      <p:sp>
        <p:nvSpPr>
          <p:cNvPr id="938" name="Google Shape;134;p30"/>
          <p:cNvSpPr txBox="1"/>
          <p:nvPr/>
        </p:nvSpPr>
        <p:spPr>
          <a:xfrm>
            <a:off x="522802" y="1122487"/>
            <a:ext cx="8103438" cy="187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 </a:t>
            </a:r>
            <a:r>
              <a:t>TextView </a:t>
            </a:r>
            <a:r>
              <a:t>之外，</a:t>
            </a:r>
            <a:r>
              <a:t>EditText </a:t>
            </a:r>
            <a:r>
              <a:t>常用的属性如下：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</p:txBody>
      </p:sp>
      <p:graphicFrame>
        <p:nvGraphicFramePr>
          <p:cNvPr id="939" name="表格 0"/>
          <p:cNvGraphicFramePr/>
          <p:nvPr/>
        </p:nvGraphicFramePr>
        <p:xfrm>
          <a:off x="1371600" y="2190750"/>
          <a:ext cx="6400800" cy="1143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200400"/>
                <a:gridCol w="3200400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inputType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指定输入类型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hint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描述文本输入内容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imeOptions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指定文本输入完毕之后的输入法提示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131;p30" descr="Google Shape;131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EditText</a:t>
            </a:r>
          </a:p>
        </p:txBody>
      </p:sp>
      <p:sp>
        <p:nvSpPr>
          <p:cNvPr id="943" name="Google Shape;134;p30"/>
          <p:cNvSpPr txBox="1"/>
          <p:nvPr/>
        </p:nvSpPr>
        <p:spPr>
          <a:xfrm>
            <a:off x="522802" y="1122487"/>
            <a:ext cx="8103438" cy="2816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EditText</a:t>
            </a:r>
            <a:r>
              <a:t> 用于接受用户的输入，我们需要提供接受输入的监听器才行：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当然也可以通过</a:t>
            </a:r>
            <a:r>
              <a:t> edit text </a:t>
            </a:r>
            <a:r>
              <a:t>的 </a:t>
            </a:r>
            <a:r>
              <a:t>getText </a:t>
            </a:r>
            <a:r>
              <a:t>接口获取输入的内容。</a:t>
            </a:r>
          </a:p>
        </p:txBody>
      </p:sp>
      <p:pic>
        <p:nvPicPr>
          <p:cNvPr id="944" name="图片 1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3881" y="1690666"/>
            <a:ext cx="4236238" cy="46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945" name="图片 2" descr="图片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9564" y="2302072"/>
            <a:ext cx="2444871" cy="115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131;p30" descr="Google Shape;131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Google Shape;132;p30"/>
          <p:cNvSpPr txBox="1"/>
          <p:nvPr/>
        </p:nvSpPr>
        <p:spPr>
          <a:xfrm>
            <a:off x="522801" y="490253"/>
            <a:ext cx="49973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——一个实际的场景</a:t>
            </a:r>
          </a:p>
        </p:txBody>
      </p:sp>
      <p:sp>
        <p:nvSpPr>
          <p:cNvPr id="951" name="Google Shape;134;p30"/>
          <p:cNvSpPr txBox="1"/>
          <p:nvPr/>
        </p:nvSpPr>
        <p:spPr>
          <a:xfrm>
            <a:off x="522802" y="1122487"/>
            <a:ext cx="8103438" cy="1975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到目前为止，我们已经介绍了几种常用的 </a:t>
            </a:r>
            <a:r>
              <a:t>view</a:t>
            </a:r>
            <a:r>
              <a:t>，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现在我们来处理一个实际的需求：登录页面。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</p:txBody>
      </p:sp>
      <p:pic>
        <p:nvPicPr>
          <p:cNvPr id="952" name="图片 0" descr="图片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8358" y="826488"/>
            <a:ext cx="1968199" cy="3498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Google Shape;132;p30"/>
          <p:cNvSpPr txBox="1"/>
          <p:nvPr/>
        </p:nvSpPr>
        <p:spPr>
          <a:xfrm>
            <a:off x="522801" y="490253"/>
            <a:ext cx="49973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——一个实际的场景</a:t>
            </a:r>
          </a:p>
        </p:txBody>
      </p:sp>
      <p:sp>
        <p:nvSpPr>
          <p:cNvPr id="958" name="Google Shape;134;p30"/>
          <p:cNvSpPr txBox="1"/>
          <p:nvPr/>
        </p:nvSpPr>
        <p:spPr>
          <a:xfrm>
            <a:off x="522802" y="1122487"/>
            <a:ext cx="8103438" cy="411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在上面这个例子当中，我们实现了一个简单的登录页面，但是这个页面中当用户点击登录按钮之后没有任何提示，一个设计优秀的 </a:t>
            </a:r>
            <a:r>
              <a:t>app </a:t>
            </a:r>
            <a:r>
              <a:t>应该对用户的每一个输入都提供及时的反馈。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因此，当用户点击按钮进行登录的时候，我们需要给用户一定的提示，比如登录成功，或者请稍后之类的。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 </a:t>
            </a:r>
            <a:r>
              <a:t>Android</a:t>
            </a:r>
            <a:r>
              <a:t> 中给用户提示最简单的方式就是 </a:t>
            </a:r>
            <a:r>
              <a:t>Toast</a:t>
            </a:r>
            <a:r>
              <a:t>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Toast</a:t>
            </a:r>
          </a:p>
        </p:txBody>
      </p:sp>
      <p:sp>
        <p:nvSpPr>
          <p:cNvPr id="962" name="Google Shape;134;p30"/>
          <p:cNvSpPr txBox="1"/>
          <p:nvPr/>
        </p:nvSpPr>
        <p:spPr>
          <a:xfrm>
            <a:off x="522802" y="1122487"/>
            <a:ext cx="8103438" cy="291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Toast</a:t>
            </a:r>
            <a:r>
              <a:t> 中文就是吐司的意思，它不是食物。从名字我们无法感知它是做什么的，看一个例子：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这种通知效果，相信大家都见过，它就是 </a:t>
            </a:r>
            <a:r>
              <a:t>toast </a:t>
            </a:r>
            <a:r>
              <a:t>的效果。</a:t>
            </a:r>
          </a:p>
        </p:txBody>
      </p:sp>
      <p:pic>
        <p:nvPicPr>
          <p:cNvPr id="963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6683" y="2137340"/>
            <a:ext cx="2375677" cy="1207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Toast</a:t>
            </a:r>
          </a:p>
        </p:txBody>
      </p:sp>
      <p:sp>
        <p:nvSpPr>
          <p:cNvPr id="967" name="Google Shape;134;p30"/>
          <p:cNvSpPr txBox="1"/>
          <p:nvPr/>
        </p:nvSpPr>
        <p:spPr>
          <a:xfrm>
            <a:off x="522802" y="1122487"/>
            <a:ext cx="8103438" cy="357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想要展示一个</a:t>
            </a:r>
            <a:r>
              <a:t> toast </a:t>
            </a:r>
            <a:r>
              <a:t>很简单：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首先通过</a:t>
            </a:r>
            <a:r>
              <a:t> make text </a:t>
            </a:r>
            <a:r>
              <a:t>创建一个新的 </a:t>
            </a:r>
            <a:r>
              <a:t>toast</a:t>
            </a:r>
            <a:r>
              <a:t>，然后 </a:t>
            </a:r>
            <a:r>
              <a:t>show </a:t>
            </a:r>
            <a:r>
              <a:t>就好了。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创建 </a:t>
            </a:r>
            <a:r>
              <a:t>toast</a:t>
            </a:r>
            <a:r>
              <a:t> 的时候，可以指定 </a:t>
            </a:r>
            <a:r>
              <a:t>toast</a:t>
            </a:r>
            <a:r>
              <a:t> 展示时长，可以指定为 </a:t>
            </a:r>
            <a:r>
              <a:t>short</a:t>
            </a:r>
            <a:r>
              <a:t> 或者 </a:t>
            </a:r>
            <a:r>
              <a:t>long</a:t>
            </a:r>
            <a:r>
              <a:t>，表示短时展示或者长时展示。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因为 </a:t>
            </a:r>
            <a:r>
              <a:t>Toast </a:t>
            </a:r>
            <a:r>
              <a:t>也是要展示文本，因此，国际化是少不了的。</a:t>
            </a:r>
          </a:p>
        </p:txBody>
      </p:sp>
      <p:pic>
        <p:nvPicPr>
          <p:cNvPr id="968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8740" y="1952820"/>
            <a:ext cx="4974313" cy="530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Toast</a:t>
            </a:r>
          </a:p>
        </p:txBody>
      </p:sp>
      <p:sp>
        <p:nvSpPr>
          <p:cNvPr id="972" name="Google Shape;134;p30"/>
          <p:cNvSpPr txBox="1"/>
          <p:nvPr/>
        </p:nvSpPr>
        <p:spPr>
          <a:xfrm>
            <a:off x="522802" y="1122487"/>
            <a:ext cx="8103438" cy="143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我们来丰富一下刚才的登录页面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</p:txBody>
      </p:sp>
      <p:pic>
        <p:nvPicPr>
          <p:cNvPr id="973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4869" y="1899003"/>
            <a:ext cx="4812860" cy="39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4" name="屏幕录制2021-06-21 下午12" descr="屏幕录制2021-06-21 下午12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559669" y="2544817"/>
            <a:ext cx="2690896" cy="1852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9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7" fill="hold" display="0">
                  <p:stCondLst>
                    <p:cond delay="indefinite"/>
                  </p:stCondLst>
                </p:cTn>
                <p:tgtEl>
                  <p:spTgt spid="97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97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974"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Toast</a:t>
            </a:r>
          </a:p>
        </p:txBody>
      </p:sp>
      <p:sp>
        <p:nvSpPr>
          <p:cNvPr id="978" name="Google Shape;134;p30"/>
          <p:cNvSpPr txBox="1"/>
          <p:nvPr/>
        </p:nvSpPr>
        <p:spPr>
          <a:xfrm>
            <a:off x="522802" y="1122487"/>
            <a:ext cx="8103438" cy="2401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但是这还不够，我们需要判断一下用户名和密码是否正确，为了简化，我们先固定用户名和密码判断：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</p:txBody>
      </p:sp>
      <p:pic>
        <p:nvPicPr>
          <p:cNvPr id="979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1394" y="2552506"/>
            <a:ext cx="5643193" cy="1368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ProgressBar</a:t>
            </a:r>
          </a:p>
        </p:txBody>
      </p:sp>
      <p:sp>
        <p:nvSpPr>
          <p:cNvPr id="983" name="Google Shape;134;p30"/>
          <p:cNvSpPr txBox="1"/>
          <p:nvPr/>
        </p:nvSpPr>
        <p:spPr>
          <a:xfrm>
            <a:off x="522802" y="1122487"/>
            <a:ext cx="8103438" cy="315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正常情况下，我们登录是要和网络交互的，因此为了减缓用户的等待焦虑，一般我们会提供一个简短的动画表示正在登录中。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一般地，这种动画都是通过 </a:t>
            </a:r>
            <a:r>
              <a:t>ProgressBar </a:t>
            </a:r>
            <a:r>
              <a:t>来进行的。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ProgressBar </a:t>
            </a:r>
            <a:r>
              <a:t>是 </a:t>
            </a:r>
            <a:r>
              <a:t>View </a:t>
            </a:r>
            <a:r>
              <a:t>的子类，提供进度展示的能力，并且内部提供循环转圈的动画效果</a:t>
            </a:r>
            <a:r>
              <a:t>:</a:t>
            </a:r>
          </a:p>
        </p:txBody>
      </p:sp>
      <p:pic>
        <p:nvPicPr>
          <p:cNvPr id="984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2419" y="3628864"/>
            <a:ext cx="561245" cy="622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ProgressBar</a:t>
            </a:r>
          </a:p>
        </p:txBody>
      </p:sp>
      <p:sp>
        <p:nvSpPr>
          <p:cNvPr id="988" name="Google Shape;134;p30"/>
          <p:cNvSpPr txBox="1"/>
          <p:nvPr/>
        </p:nvSpPr>
        <p:spPr>
          <a:xfrm>
            <a:off x="522802" y="1122487"/>
            <a:ext cx="8103438" cy="154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ProgressBar</a:t>
            </a:r>
            <a:r>
              <a:t> 默认的 </a:t>
            </a:r>
            <a:r>
              <a:t>style</a:t>
            </a:r>
            <a:r>
              <a:t> 样式为无限转圈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也可以修改为长条进度状态</a:t>
            </a:r>
          </a:p>
        </p:txBody>
      </p:sp>
      <p:pic>
        <p:nvPicPr>
          <p:cNvPr id="989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0954" y="2660142"/>
            <a:ext cx="6911757" cy="98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Google Shape;125;p29"/>
          <p:cNvSpPr txBox="1"/>
          <p:nvPr/>
        </p:nvSpPr>
        <p:spPr>
          <a:xfrm>
            <a:off x="520611" y="1121882"/>
            <a:ext cx="8109817" cy="2972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在接下来的界面中，配置新的 </a:t>
            </a:r>
            <a:r>
              <a:t>activity</a:t>
            </a:r>
            <a:r>
              <a:t>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main</a:t>
            </a:r>
            <a:r>
              <a:t> </a:t>
            </a:r>
            <a:r>
              <a:t>activity</a:t>
            </a:r>
            <a:r>
              <a:t> 是 </a:t>
            </a:r>
            <a:r>
              <a:t>world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这个 </a:t>
            </a:r>
            <a:r>
              <a:t>activity</a:t>
            </a:r>
            <a:r>
              <a:t> 是 </a:t>
            </a:r>
            <a:r>
              <a:t>china</a:t>
            </a:r>
          </a:p>
        </p:txBody>
      </p:sp>
      <p:sp>
        <p:nvSpPr>
          <p:cNvPr id="35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358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9406" y="1647315"/>
            <a:ext cx="4340879" cy="3240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ProgressBar</a:t>
            </a:r>
          </a:p>
        </p:txBody>
      </p:sp>
      <p:sp>
        <p:nvSpPr>
          <p:cNvPr id="993" name="Google Shape;134;p30"/>
          <p:cNvSpPr txBox="1"/>
          <p:nvPr/>
        </p:nvSpPr>
        <p:spPr>
          <a:xfrm>
            <a:off x="522802" y="1122487"/>
            <a:ext cx="8103438" cy="3393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ProgressBar</a:t>
            </a:r>
            <a:r>
              <a:t> 层级：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视频播放器场景下，</a:t>
            </a:r>
            <a:r>
              <a:t>progress </a:t>
            </a:r>
            <a:r>
              <a:t>表示已经播放的，</a:t>
            </a:r>
            <a:r>
              <a:t>secondaryProgress </a:t>
            </a:r>
            <a:r>
              <a:t>表示已经缓冲的，</a:t>
            </a:r>
            <a:r>
              <a:t>background </a:t>
            </a:r>
            <a:r>
              <a:t>表示没有缓冲的</a:t>
            </a:r>
          </a:p>
        </p:txBody>
      </p:sp>
      <p:pic>
        <p:nvPicPr>
          <p:cNvPr id="994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6658" y="1849028"/>
            <a:ext cx="2629389" cy="1160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131;p30" descr="Google Shape;131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97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ProgressBar</a:t>
            </a:r>
          </a:p>
        </p:txBody>
      </p:sp>
      <p:sp>
        <p:nvSpPr>
          <p:cNvPr id="998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lvl1pPr>
          </a:lstStyle>
          <a:p>
            <a:pPr/>
            <a:r>
              <a:t>一个示例视频播放器定义的样式</a:t>
            </a:r>
          </a:p>
        </p:txBody>
      </p:sp>
      <p:pic>
        <p:nvPicPr>
          <p:cNvPr id="999" name="图片 1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3349" y="953345"/>
            <a:ext cx="2452560" cy="3613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0" name="图片 2" descr="图片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9134" y="2410273"/>
            <a:ext cx="2744714" cy="322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ProgressBar</a:t>
            </a:r>
          </a:p>
        </p:txBody>
      </p:sp>
      <p:sp>
        <p:nvSpPr>
          <p:cNvPr id="1006" name="Google Shape;134;p30"/>
          <p:cNvSpPr txBox="1"/>
          <p:nvPr/>
        </p:nvSpPr>
        <p:spPr>
          <a:xfrm>
            <a:off x="522802" y="1122487"/>
            <a:ext cx="8103438" cy="108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我们在点击登录按钮之后，休眠 </a:t>
            </a:r>
            <a:r>
              <a:t>2s </a:t>
            </a:r>
            <a:r>
              <a:t>模拟网络操作，然后这 </a:t>
            </a:r>
            <a:r>
              <a:t>2s </a:t>
            </a:r>
            <a:r>
              <a:t>过程中展示转圈，</a:t>
            </a:r>
            <a:r>
              <a:t>2s </a:t>
            </a:r>
            <a:r>
              <a:t>之后消失转圈，弹出 </a:t>
            </a:r>
            <a:r>
              <a:t>toast </a:t>
            </a:r>
            <a:r>
              <a:t>告知登录结果。</a:t>
            </a:r>
          </a:p>
        </p:txBody>
      </p:sp>
      <p:pic>
        <p:nvPicPr>
          <p:cNvPr id="1007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451" y="2341079"/>
            <a:ext cx="3813384" cy="268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图片 2" descr="图片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6781" y="2533286"/>
            <a:ext cx="4328498" cy="2175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</a:t>
            </a:r>
            <a:r>
              <a:t>ProgressBar</a:t>
            </a:r>
          </a:p>
        </p:txBody>
      </p:sp>
      <p:sp>
        <p:nvSpPr>
          <p:cNvPr id="1012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lvl1pPr>
          </a:lstStyle>
          <a:p>
            <a:pPr/>
            <a:r>
              <a:t>运行效果</a:t>
            </a:r>
          </a:p>
        </p:txBody>
      </p:sp>
      <p:pic>
        <p:nvPicPr>
          <p:cNvPr id="1013" name="屏幕录制2021-06-21 下午2" descr="屏幕录制2021-06-21 下午2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609664" y="1126339"/>
            <a:ext cx="192371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3" fill="hold"/>
                                        <p:tgtEl>
                                          <p:spTgt spid="10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7" fill="hold" display="0">
                  <p:stCondLst>
                    <p:cond delay="indefinite"/>
                  </p:stCondLst>
                </p:cTn>
                <p:tgtEl>
                  <p:spTgt spid="101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01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13"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Google Shape;132;p30"/>
          <p:cNvSpPr txBox="1"/>
          <p:nvPr/>
        </p:nvSpPr>
        <p:spPr>
          <a:xfrm>
            <a:off x="522801" y="490253"/>
            <a:ext cx="49973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  <a:r>
              <a:t>——更多的</a:t>
            </a:r>
          </a:p>
        </p:txBody>
      </p:sp>
      <p:sp>
        <p:nvSpPr>
          <p:cNvPr id="1017" name="Google Shape;134;p30"/>
          <p:cNvSpPr txBox="1"/>
          <p:nvPr/>
        </p:nvSpPr>
        <p:spPr>
          <a:xfrm>
            <a:off x="522802" y="1122487"/>
            <a:ext cx="8103438" cy="3212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上面我们介绍了几种最基本的 </a:t>
            </a:r>
            <a:r>
              <a:t>view</a:t>
            </a:r>
            <a:r>
              <a:t>，这些 </a:t>
            </a:r>
            <a:r>
              <a:t>view </a:t>
            </a:r>
            <a:r>
              <a:t>经常会使用到，大家需要多多练习。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除此之外，还有很多的 </a:t>
            </a:r>
            <a:r>
              <a:t>view</a:t>
            </a:r>
            <a:r>
              <a:t> 可供使用，大家可以参考 </a:t>
            </a:r>
            <a:r>
              <a:t>Android </a:t>
            </a:r>
            <a:r>
              <a:t>文档进行学习。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所有这些 </a:t>
            </a:r>
            <a:r>
              <a:t>view</a:t>
            </a:r>
            <a:r>
              <a:t> 都定义在系统的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android.widget </a:t>
            </a:r>
            <a:r>
              <a:t>包下。</a:t>
            </a:r>
          </a:p>
        </p:txBody>
      </p:sp>
      <p:graphicFrame>
        <p:nvGraphicFramePr>
          <p:cNvPr id="1018" name="表格 1"/>
          <p:cNvGraphicFramePr/>
          <p:nvPr/>
        </p:nvGraphicFramePr>
        <p:xfrm>
          <a:off x="1294716" y="2567475"/>
          <a:ext cx="6400801" cy="762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133600"/>
                <a:gridCol w="2133600"/>
                <a:gridCol w="2133600"/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RadioButton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单选框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CheckBox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多选框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Switch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开关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ImageButton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图片按钮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ScrollView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滚动视图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SeekBar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拖拽进度条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295;p50" descr="Google Shape;295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Google Shape;296;p50"/>
          <p:cNvSpPr txBox="1"/>
          <p:nvPr/>
        </p:nvSpPr>
        <p:spPr>
          <a:xfrm>
            <a:off x="644525" y="1952855"/>
            <a:ext cx="4788300" cy="583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UI Debug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UI Debug</a:t>
            </a:r>
          </a:p>
        </p:txBody>
      </p:sp>
      <p:sp>
        <p:nvSpPr>
          <p:cNvPr id="1025" name="Google Shape;134;p30"/>
          <p:cNvSpPr txBox="1"/>
          <p:nvPr/>
        </p:nvSpPr>
        <p:spPr>
          <a:xfrm>
            <a:off x="522802" y="1122487"/>
            <a:ext cx="8103438" cy="291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前面我们介绍了很多</a:t>
            </a:r>
            <a:r>
              <a:t> android ui </a:t>
            </a:r>
            <a:r>
              <a:t>开发的技术，有的时候，我们开发的界面可能存在 </a:t>
            </a:r>
            <a:r>
              <a:t>bug</a:t>
            </a:r>
            <a:r>
              <a:t>，我们需要定位它。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ui debug </a:t>
            </a:r>
            <a:r>
              <a:t>不太像传统的程序 </a:t>
            </a:r>
            <a:r>
              <a:t>debug</a:t>
            </a:r>
            <a:r>
              <a:t>，首先你可能无法通过断点很好滴发现问题，同时通过日志也不是一个好主意。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高效的做法是，通过 </a:t>
            </a:r>
            <a:r>
              <a:t>Android Studio </a:t>
            </a:r>
            <a:r>
              <a:t>内部集成的 </a:t>
            </a:r>
            <a:r>
              <a:t>UI debug </a:t>
            </a:r>
            <a:r>
              <a:t>工具来定位问题，这种方式通常比较有效。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Google Shape;132;p30"/>
          <p:cNvSpPr txBox="1"/>
          <p:nvPr/>
        </p:nvSpPr>
        <p:spPr>
          <a:xfrm>
            <a:off x="522802" y="520074"/>
            <a:ext cx="5966100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UI Debug</a:t>
            </a:r>
            <a:r>
              <a:t>——</a:t>
            </a:r>
            <a:r>
              <a:t>Layout Validation</a:t>
            </a:r>
          </a:p>
        </p:txBody>
      </p:sp>
      <p:sp>
        <p:nvSpPr>
          <p:cNvPr id="1029" name="Google Shape;134;p30"/>
          <p:cNvSpPr txBox="1"/>
          <p:nvPr/>
        </p:nvSpPr>
        <p:spPr>
          <a:xfrm>
            <a:off x="522802" y="1122487"/>
            <a:ext cx="8103438" cy="2688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在构建界面 </a:t>
            </a:r>
            <a:r>
              <a:t>xml</a:t>
            </a:r>
            <a:r>
              <a:t> 的时候，我们就可以通过 </a:t>
            </a:r>
            <a:r>
              <a:t>layout</a:t>
            </a:r>
            <a:r>
              <a:t> </a:t>
            </a:r>
            <a:r>
              <a:t>validation</a:t>
            </a:r>
            <a:r>
              <a:t> 来检验我们的界面在各种环境能否按照预期工作。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layout validation </a:t>
            </a:r>
            <a:r>
              <a:t>也就是布局验证的意思，它提供了不用运行 </a:t>
            </a:r>
            <a:r>
              <a:t>app </a:t>
            </a:r>
            <a:r>
              <a:t>就能看到界面在各种屏幕上的运行效果，同时还能看到给色盲人士提供的效果图，这些都通过 </a:t>
            </a:r>
            <a:r>
              <a:t>android studio </a:t>
            </a:r>
            <a:r>
              <a:t>内部的模拟渲染技术实现。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Google Shape;132;p30"/>
          <p:cNvSpPr txBox="1"/>
          <p:nvPr/>
        </p:nvSpPr>
        <p:spPr>
          <a:xfrm>
            <a:off x="522802" y="520074"/>
            <a:ext cx="5966100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UI Debug</a:t>
            </a:r>
            <a:r>
              <a:t>——</a:t>
            </a:r>
            <a:r>
              <a:t>Layout Validation</a:t>
            </a:r>
          </a:p>
        </p:txBody>
      </p:sp>
      <p:sp>
        <p:nvSpPr>
          <p:cNvPr id="1033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lvl1pPr>
          </a:lstStyle>
          <a:p>
            <a:pPr/>
            <a:r>
              <a:t>想要使用它，点击这里：</a:t>
            </a:r>
          </a:p>
        </p:txBody>
      </p:sp>
      <p:pic>
        <p:nvPicPr>
          <p:cNvPr id="1034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1465" y="1906690"/>
            <a:ext cx="2990739" cy="2260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37" name="Google Shape;132;p30"/>
          <p:cNvSpPr txBox="1"/>
          <p:nvPr/>
        </p:nvSpPr>
        <p:spPr>
          <a:xfrm>
            <a:off x="522802" y="520074"/>
            <a:ext cx="5966100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UI Debug</a:t>
            </a:r>
            <a:r>
              <a:t>——</a:t>
            </a:r>
            <a:r>
              <a:t>Layout Inspector</a:t>
            </a:r>
          </a:p>
        </p:txBody>
      </p:sp>
      <p:sp>
        <p:nvSpPr>
          <p:cNvPr id="1038" name="Google Shape;134;p30"/>
          <p:cNvSpPr txBox="1"/>
          <p:nvPr/>
        </p:nvSpPr>
        <p:spPr>
          <a:xfrm>
            <a:off x="522802" y="1122487"/>
            <a:ext cx="8103438" cy="270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UI</a:t>
            </a:r>
            <a:r>
              <a:t> 顺利在设备上运行起来，但是看起来，还是有一点不符合预期，因此我们需要一个运行时 </a:t>
            </a:r>
            <a:r>
              <a:t>debug </a:t>
            </a:r>
            <a:r>
              <a:t>的工具。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Android Studio </a:t>
            </a:r>
            <a:r>
              <a:t>提供了 </a:t>
            </a:r>
            <a:r>
              <a:t>Layout Inspector </a:t>
            </a:r>
            <a:r>
              <a:t>来查看运行时的界面，</a:t>
            </a:r>
            <a:r>
              <a:t>layout inspector </a:t>
            </a:r>
            <a:r>
              <a:t>可以实时追踪当前运行的界面，对于定位运行时的界面问题非常有效。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Google Shape;125;p29"/>
          <p:cNvSpPr txBox="1"/>
          <p:nvPr/>
        </p:nvSpPr>
        <p:spPr>
          <a:xfrm>
            <a:off x="520611" y="1121882"/>
            <a:ext cx="8109817" cy="169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在接下来的界面中，配置新的 </a:t>
            </a:r>
            <a:r>
              <a:t>activity</a:t>
            </a:r>
            <a:r>
              <a:t>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36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363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7283" y="1692575"/>
            <a:ext cx="5389434" cy="3087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Google Shape;132;p30"/>
          <p:cNvSpPr txBox="1"/>
          <p:nvPr/>
        </p:nvSpPr>
        <p:spPr>
          <a:xfrm>
            <a:off x="522802" y="520074"/>
            <a:ext cx="5966100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UI Debug</a:t>
            </a:r>
            <a:r>
              <a:t>——</a:t>
            </a:r>
            <a:r>
              <a:t>Layout Inspector</a:t>
            </a:r>
          </a:p>
        </p:txBody>
      </p:sp>
      <p:sp>
        <p:nvSpPr>
          <p:cNvPr id="1042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想要使用 </a:t>
            </a:r>
            <a:r>
              <a:t>Inspector</a:t>
            </a:r>
            <a:r>
              <a:t>，点击这里：</a:t>
            </a:r>
          </a:p>
        </p:txBody>
      </p:sp>
      <p:pic>
        <p:nvPicPr>
          <p:cNvPr id="1043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5825" y="1679886"/>
            <a:ext cx="2022016" cy="2936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Google Shape;132;p30"/>
          <p:cNvSpPr txBox="1"/>
          <p:nvPr/>
        </p:nvSpPr>
        <p:spPr>
          <a:xfrm>
            <a:off x="522802" y="520074"/>
            <a:ext cx="5966100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UI Debug</a:t>
            </a:r>
            <a:r>
              <a:t>——</a:t>
            </a:r>
            <a:r>
              <a:t>Layout Inspector</a:t>
            </a:r>
          </a:p>
        </p:txBody>
      </p:sp>
      <p:pic>
        <p:nvPicPr>
          <p:cNvPr id="1047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802" y="914904"/>
            <a:ext cx="8195699" cy="3798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Google Shape;132;p30"/>
          <p:cNvSpPr txBox="1"/>
          <p:nvPr/>
        </p:nvSpPr>
        <p:spPr>
          <a:xfrm>
            <a:off x="522802" y="490253"/>
            <a:ext cx="5966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UI Debug</a:t>
            </a:r>
            <a:r>
              <a:t>——在线资料</a:t>
            </a:r>
          </a:p>
        </p:txBody>
      </p:sp>
      <p:sp>
        <p:nvSpPr>
          <p:cNvPr id="1051" name="Google Shape;134;p30"/>
          <p:cNvSpPr txBox="1"/>
          <p:nvPr/>
        </p:nvSpPr>
        <p:spPr>
          <a:xfrm>
            <a:off x="522802" y="2597694"/>
            <a:ext cx="8103438" cy="547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indent="76200" algn="ctr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更多关于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UI debug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工具资源请点击这里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295;p50" descr="Google Shape;295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Google Shape;296;p50"/>
          <p:cNvSpPr txBox="1"/>
          <p:nvPr/>
        </p:nvSpPr>
        <p:spPr>
          <a:xfrm>
            <a:off x="644525" y="1952855"/>
            <a:ext cx="4788300" cy="583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UI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UI Test</a:t>
            </a:r>
          </a:p>
        </p:txBody>
      </p:sp>
      <p:sp>
        <p:nvSpPr>
          <p:cNvPr id="1058" name="Google Shape;134;p30"/>
          <p:cNvSpPr txBox="1"/>
          <p:nvPr/>
        </p:nvSpPr>
        <p:spPr>
          <a:xfrm>
            <a:off x="522802" y="1122487"/>
            <a:ext cx="8103438" cy="2274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通常，我们编写代码，需要提供完备的单元测试，以保证软件质量。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同样的，我们编写出来的界面，也需要提供完备的单元测试。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关于 </a:t>
            </a:r>
            <a:r>
              <a:t>UI test </a:t>
            </a:r>
            <a:r>
              <a:t>的内容，可以参考 </a:t>
            </a:r>
            <a:r>
              <a:t>Android </a:t>
            </a:r>
            <a:r>
              <a:t>文档：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</a:p>
          <a:p>
            <a:pPr indent="76200" algn="ctr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https://developer.android.com/training/testing/ui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-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testing/espresso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-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595;p89" descr="Google Shape;595;p8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Google Shape;596;p89"/>
          <p:cNvSpPr txBox="1"/>
          <p:nvPr/>
        </p:nvSpPr>
        <p:spPr>
          <a:xfrm>
            <a:off x="518429" y="485100"/>
            <a:ext cx="3451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随堂小作业</a:t>
            </a:r>
          </a:p>
        </p:txBody>
      </p:sp>
      <p:sp>
        <p:nvSpPr>
          <p:cNvPr id="1062" name="Google Shape;597;p89"/>
          <p:cNvSpPr txBox="1"/>
          <p:nvPr/>
        </p:nvSpPr>
        <p:spPr>
          <a:xfrm>
            <a:off x="518424" y="1125074"/>
            <a:ext cx="7440302" cy="314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练习 </a:t>
            </a:r>
            <a:r>
              <a:t>activity</a:t>
            </a:r>
            <a:r>
              <a:t>、各种布局、</a:t>
            </a:r>
            <a:r>
              <a:t>view</a:t>
            </a:r>
            <a:r>
              <a:t> 的使用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实现实例中给出的简单登录页面，相册展示页面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学习并编写完善的 </a:t>
            </a:r>
            <a:r>
              <a:t>UI </a:t>
            </a:r>
            <a:r>
              <a:t>单元测试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尝试通过 </a:t>
            </a:r>
            <a:r>
              <a:t>UI Debug tools </a:t>
            </a:r>
            <a:r>
              <a:t>发现可能的 </a:t>
            </a:r>
            <a:r>
              <a:t>UI </a:t>
            </a:r>
            <a:r>
              <a:t>问题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发邮件</a:t>
            </a:r>
            <a:r>
              <a:t>交作业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595;p89" descr="Google Shape;595;p8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Google Shape;596;p89"/>
          <p:cNvSpPr txBox="1"/>
          <p:nvPr/>
        </p:nvSpPr>
        <p:spPr>
          <a:xfrm>
            <a:off x="518429" y="485100"/>
            <a:ext cx="3451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随堂小作业</a:t>
            </a:r>
          </a:p>
        </p:txBody>
      </p:sp>
      <p:sp>
        <p:nvSpPr>
          <p:cNvPr id="1066" name="Google Shape;597;p89"/>
          <p:cNvSpPr txBox="1"/>
          <p:nvPr/>
        </p:nvSpPr>
        <p:spPr>
          <a:xfrm>
            <a:off x="518424" y="1125074"/>
            <a:ext cx="7440302" cy="2437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基础部分（60%）：</a:t>
            </a:r>
          </a:p>
          <a:p>
            <a:pPr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登陆页面，相册页面</a:t>
            </a:r>
          </a:p>
          <a:p>
            <a:pPr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加分部分（40%）：</a:t>
            </a:r>
          </a:p>
          <a:p>
            <a:pPr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注册页面，密码找回页面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602;p90" descr="Google Shape;602;p9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Google Shape;603;p90"/>
          <p:cNvSpPr txBox="1"/>
          <p:nvPr/>
        </p:nvSpPr>
        <p:spPr>
          <a:xfrm>
            <a:off x="1456772" y="2279931"/>
            <a:ext cx="2045806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Google Shape;125;p29"/>
          <p:cNvSpPr txBox="1"/>
          <p:nvPr/>
        </p:nvSpPr>
        <p:spPr>
          <a:xfrm>
            <a:off x="520611" y="1121882"/>
            <a:ext cx="8109817" cy="2334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但是，打开新的 </a:t>
            </a:r>
            <a:r>
              <a:t>activity </a:t>
            </a:r>
            <a:r>
              <a:t>的界面，发现什么也没有，我们通过拖动，创建一个 </a:t>
            </a:r>
            <a:r>
              <a:t>text</a:t>
            </a:r>
            <a:r>
              <a:t>，指定内容为 </a:t>
            </a:r>
            <a:r>
              <a:t>hello china.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36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Google Shape;125;p29"/>
          <p:cNvSpPr txBox="1"/>
          <p:nvPr/>
        </p:nvSpPr>
        <p:spPr>
          <a:xfrm>
            <a:off x="520611" y="1121882"/>
            <a:ext cx="8109817" cy="4721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现在，我们的 </a:t>
            </a:r>
            <a:r>
              <a:t>hello china </a:t>
            </a:r>
            <a:r>
              <a:t>页面已经创建完毕了，但是我们怎么展示这个页面呢？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因为 </a:t>
            </a:r>
            <a:r>
              <a:t>app </a:t>
            </a:r>
            <a:r>
              <a:t>默认展示 </a:t>
            </a:r>
            <a:r>
              <a:t>main activity</a:t>
            </a:r>
            <a:r>
              <a:t>，因此，我们需要一个跳转机制来跳转到新的页面中去。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因为我们已经有了一个 </a:t>
            </a:r>
            <a:r>
              <a:t>main activity </a:t>
            </a:r>
            <a:r>
              <a:t>了，因此，我们可以从这个 </a:t>
            </a:r>
            <a:r>
              <a:t>activity </a:t>
            </a:r>
            <a:r>
              <a:t>跳转过去。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</a:p>
        </p:txBody>
      </p:sp>
      <p:sp>
        <p:nvSpPr>
          <p:cNvPr id="371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oogle Shape;125;p29"/>
          <p:cNvSpPr txBox="1"/>
          <p:nvPr/>
        </p:nvSpPr>
        <p:spPr>
          <a:xfrm>
            <a:off x="520611" y="1121882"/>
            <a:ext cx="8109817" cy="306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从一个</a:t>
            </a:r>
            <a:r>
              <a:t> activity </a:t>
            </a:r>
            <a:r>
              <a:t>跳转到另外一个</a:t>
            </a:r>
            <a:r>
              <a:t> activity</a:t>
            </a:r>
            <a:r>
              <a:t>，通常有两个方法：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1.</a:t>
            </a:r>
            <a:r>
              <a:t> 显式跳转：明确指定目标 </a:t>
            </a:r>
            <a:r>
              <a:t>activity </a:t>
            </a:r>
            <a:r>
              <a:t>的类名进行跳转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2. </a:t>
            </a:r>
            <a:r>
              <a:t>隐式跳转：不指定目标 </a:t>
            </a:r>
            <a:r>
              <a:t>activity </a:t>
            </a:r>
            <a:r>
              <a:t>是谁，通过给定特定的 </a:t>
            </a:r>
            <a:r>
              <a:t>action </a:t>
            </a:r>
            <a:r>
              <a:t>让操作系统自己计算，看看谁匹配这个 </a:t>
            </a:r>
            <a:r>
              <a:t>action </a:t>
            </a:r>
            <a:r>
              <a:t>就启动谁。</a:t>
            </a:r>
          </a:p>
        </p:txBody>
      </p:sp>
      <p:sp>
        <p:nvSpPr>
          <p:cNvPr id="37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Google Shape;125;p29"/>
          <p:cNvSpPr txBox="1"/>
          <p:nvPr/>
        </p:nvSpPr>
        <p:spPr>
          <a:xfrm>
            <a:off x="520611" y="1121882"/>
            <a:ext cx="8109817" cy="361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为了能从 </a:t>
            </a:r>
            <a:r>
              <a:t>main activity </a:t>
            </a:r>
            <a:r>
              <a:t>中跳转到 </a:t>
            </a:r>
            <a:r>
              <a:t>china activity </a:t>
            </a:r>
            <a:r>
              <a:t>中，我们需要一个按钮来触发跳转，我们引入 </a:t>
            </a:r>
            <a:r>
              <a:t>Button </a:t>
            </a:r>
            <a:r>
              <a:t>这个控件，不用担心，这里我们只是简单实用 </a:t>
            </a:r>
            <a:r>
              <a:t>button </a:t>
            </a:r>
            <a:r>
              <a:t>的点击功能，后面我们会详细介绍 </a:t>
            </a:r>
            <a:r>
              <a:t>Button </a:t>
            </a:r>
            <a:r>
              <a:t>控件的细节。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379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383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917" y="1125547"/>
            <a:ext cx="7845844" cy="3343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111;p27" descr="Google Shape;111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Google Shape;112;p27"/>
          <p:cNvSpPr txBox="1"/>
          <p:nvPr/>
        </p:nvSpPr>
        <p:spPr>
          <a:xfrm>
            <a:off x="518425" y="1125074"/>
            <a:ext cx="6948900" cy="306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</a:t>
            </a:r>
            <a:r>
              <a:t>ctivity </a:t>
            </a:r>
            <a:r>
              <a:t>基本知识和开发使用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基于常用界面布局技术构建简单页面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常用 </a:t>
            </a:r>
            <a:r>
              <a:t>UI</a:t>
            </a:r>
            <a:r>
              <a:t> 控件使用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利用如上知识完成一个简单的相册应用</a:t>
            </a:r>
          </a:p>
        </p:txBody>
      </p:sp>
      <p:sp>
        <p:nvSpPr>
          <p:cNvPr id="288" name="Google Shape;113;p27"/>
          <p:cNvSpPr txBox="1"/>
          <p:nvPr/>
        </p:nvSpPr>
        <p:spPr>
          <a:xfrm>
            <a:off x="520612" y="544985"/>
            <a:ext cx="35196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在这一讲，你将会学到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387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4196" y="1525172"/>
            <a:ext cx="6562646" cy="2859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Google Shape;125;p29"/>
          <p:cNvSpPr txBox="1"/>
          <p:nvPr/>
        </p:nvSpPr>
        <p:spPr>
          <a:xfrm>
            <a:off x="520611" y="1121882"/>
            <a:ext cx="8109817" cy="11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显式跳转</a:t>
            </a:r>
          </a:p>
        </p:txBody>
      </p:sp>
      <p:sp>
        <p:nvSpPr>
          <p:cNvPr id="391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392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3118" y="1418850"/>
            <a:ext cx="5756062" cy="2911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Google Shape;125;p29"/>
          <p:cNvSpPr txBox="1"/>
          <p:nvPr/>
        </p:nvSpPr>
        <p:spPr>
          <a:xfrm>
            <a:off x="520611" y="1121882"/>
            <a:ext cx="8109817" cy="11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隐式跳转</a:t>
            </a:r>
          </a:p>
        </p:txBody>
      </p:sp>
      <p:sp>
        <p:nvSpPr>
          <p:cNvPr id="396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397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3764" y="1550837"/>
            <a:ext cx="6643304" cy="2647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Google Shape;125;p29"/>
          <p:cNvSpPr txBox="1"/>
          <p:nvPr/>
        </p:nvSpPr>
        <p:spPr>
          <a:xfrm>
            <a:off x="520611" y="1121882"/>
            <a:ext cx="8109817" cy="11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隐式跳转</a:t>
            </a:r>
          </a:p>
        </p:txBody>
      </p:sp>
      <p:sp>
        <p:nvSpPr>
          <p:cNvPr id="401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02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2413" y="1345525"/>
            <a:ext cx="6078695" cy="3057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Google Shape;125;p29"/>
          <p:cNvSpPr txBox="1"/>
          <p:nvPr/>
        </p:nvSpPr>
        <p:spPr>
          <a:xfrm>
            <a:off x="520611" y="1121882"/>
            <a:ext cx="8109817" cy="1785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运行一下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两种跳转，效果完全一样</a:t>
            </a:r>
          </a:p>
        </p:txBody>
      </p:sp>
      <p:sp>
        <p:nvSpPr>
          <p:cNvPr id="406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07" name="图片 1" descr="图片 1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8976" y="532498"/>
            <a:ext cx="2406101" cy="4291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Google Shape;125;p29"/>
          <p:cNvSpPr txBox="1"/>
          <p:nvPr/>
        </p:nvSpPr>
        <p:spPr>
          <a:xfrm>
            <a:off x="520611" y="1121882"/>
            <a:ext cx="8109817" cy="4340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前面我们提到了，</a:t>
            </a:r>
            <a:r>
              <a:t>activity </a:t>
            </a:r>
            <a:r>
              <a:t>本身是有生命周期的，</a:t>
            </a:r>
            <a:r>
              <a:t>android </a:t>
            </a:r>
            <a:r>
              <a:t>操作系统按照内部的设计逻辑，会按照既定的顺序来调用 </a:t>
            </a:r>
            <a:r>
              <a:t>activity </a:t>
            </a:r>
            <a:r>
              <a:t>中的生命周期方法。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开发者只需要知道，</a:t>
            </a:r>
            <a:r>
              <a:t>activity </a:t>
            </a:r>
            <a:r>
              <a:t>提供了哪些生命周期方法，以及这些方法什么时候调用，并且前后周期的迁移顺序是什么即可。</a:t>
            </a:r>
          </a:p>
        </p:txBody>
      </p:sp>
      <p:sp>
        <p:nvSpPr>
          <p:cNvPr id="411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Google Shape;125;p29"/>
          <p:cNvSpPr txBox="1"/>
          <p:nvPr/>
        </p:nvSpPr>
        <p:spPr>
          <a:xfrm>
            <a:off x="520611" y="1121882"/>
            <a:ext cx="8109817" cy="116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</a:t>
            </a:r>
            <a:r>
              <a:t> 生命周期</a:t>
            </a:r>
          </a:p>
        </p:txBody>
      </p:sp>
      <p:sp>
        <p:nvSpPr>
          <p:cNvPr id="41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16" name="图片 0" descr="图片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5736" y="143066"/>
            <a:ext cx="3761606" cy="4861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Google Shape;125;p29"/>
          <p:cNvSpPr txBox="1"/>
          <p:nvPr/>
        </p:nvSpPr>
        <p:spPr>
          <a:xfrm>
            <a:off x="520611" y="1121882"/>
            <a:ext cx="8109817" cy="12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为了观察生命周期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我们通过日志来查看。</a:t>
            </a:r>
          </a:p>
        </p:txBody>
      </p:sp>
      <p:sp>
        <p:nvSpPr>
          <p:cNvPr id="42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23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8880" y="172315"/>
            <a:ext cx="2793708" cy="4810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启动 </a:t>
            </a:r>
            <a:r>
              <a:t>app</a:t>
            </a:r>
          </a:p>
        </p:txBody>
      </p:sp>
      <p:sp>
        <p:nvSpPr>
          <p:cNvPr id="42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28" name="屏幕录制2021-06-13 下午3" descr="屏幕录制2021-06-13 下午3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922817" y="998016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" fill="hold"/>
                                        <p:tgtEl>
                                          <p:spTgt spid="4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7" fill="hold" display="0">
                  <p:stCondLst>
                    <p:cond delay="indefinite"/>
                  </p:stCondLst>
                </p:cTn>
                <p:tgtEl>
                  <p:spTgt spid="42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2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2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退出 </a:t>
            </a:r>
            <a:r>
              <a:t>app</a:t>
            </a:r>
          </a:p>
        </p:txBody>
      </p:sp>
      <p:sp>
        <p:nvSpPr>
          <p:cNvPr id="43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33" name="屏幕录制2021-06-13 下午3" descr="屏幕录制2021-06-13 下午3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907039" y="998016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6" fill="hold"/>
                                        <p:tgtEl>
                                          <p:spTgt spid="4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7" fill="hold" display="0">
                  <p:stCondLst>
                    <p:cond delay="indefinite"/>
                  </p:stCondLst>
                </p:cTn>
                <p:tgtEl>
                  <p:spTgt spid="43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3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3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118;p28" descr="Google Shape;118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Google Shape;119;p28"/>
          <p:cNvSpPr txBox="1"/>
          <p:nvPr/>
        </p:nvSpPr>
        <p:spPr>
          <a:xfrm>
            <a:off x="645265" y="1947543"/>
            <a:ext cx="504480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</a:t>
            </a:r>
            <a:r>
              <a:t>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直接返回桌面</a:t>
            </a:r>
          </a:p>
        </p:txBody>
      </p:sp>
      <p:sp>
        <p:nvSpPr>
          <p:cNvPr id="43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38" name="屏幕录制2021-06-13 下午3" descr="屏幕录制2021-06-13 下午3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907039" y="998016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3" fill="hold"/>
                                        <p:tgtEl>
                                          <p:spTgt spid="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7" fill="hold" display="0">
                  <p:stCondLst>
                    <p:cond delay="indefinite"/>
                  </p:stCondLst>
                </p:cTn>
                <p:tgtEl>
                  <p:spTgt spid="43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3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3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然后再回来</a:t>
            </a:r>
          </a:p>
        </p:txBody>
      </p:sp>
      <p:sp>
        <p:nvSpPr>
          <p:cNvPr id="44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43" name="屏幕录制2021-06-13 下午4" descr="屏幕录制2021-06-13 下午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948688" y="1074247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3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4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从 </a:t>
            </a:r>
            <a:r>
              <a:t>recent</a:t>
            </a:r>
            <a:r>
              <a:t> </a:t>
            </a:r>
            <a:r>
              <a:t>task</a:t>
            </a:r>
            <a:r>
              <a:t> 退出</a:t>
            </a:r>
          </a:p>
        </p:txBody>
      </p:sp>
      <p:sp>
        <p:nvSpPr>
          <p:cNvPr id="44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48" name="屏幕录制2021-06-13 下午3" descr="屏幕录制2021-06-13 下午3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919358" y="993590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3" fill="hold"/>
                                        <p:tgtEl>
                                          <p:spTgt spid="4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7" fill="hold" display="0">
                  <p:stCondLst>
                    <p:cond delay="indefinite"/>
                  </p:stCondLst>
                </p:cTn>
                <p:tgtEl>
                  <p:spTgt spid="44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4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4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Google Shape;125;p29"/>
          <p:cNvSpPr txBox="1"/>
          <p:nvPr/>
        </p:nvSpPr>
        <p:spPr>
          <a:xfrm>
            <a:off x="520611" y="1121882"/>
            <a:ext cx="8109817" cy="1768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main</a:t>
            </a:r>
            <a:r>
              <a:t> </a:t>
            </a:r>
            <a:r>
              <a:t>activity</a:t>
            </a:r>
            <a:r>
              <a:t> 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启动 </a:t>
            </a:r>
            <a:r>
              <a:t>china</a:t>
            </a:r>
            <a:r>
              <a:t> </a:t>
            </a:r>
            <a:r>
              <a:t>activity 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时生命周期变化</a:t>
            </a:r>
          </a:p>
        </p:txBody>
      </p:sp>
      <p:sp>
        <p:nvSpPr>
          <p:cNvPr id="45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53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6812" y="274971"/>
            <a:ext cx="2713049" cy="4597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Google Shape;125;p29"/>
          <p:cNvSpPr txBox="1"/>
          <p:nvPr/>
        </p:nvSpPr>
        <p:spPr>
          <a:xfrm>
            <a:off x="520611" y="1121882"/>
            <a:ext cx="8109817" cy="187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场景</a:t>
            </a:r>
            <a:r>
              <a:t>1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启动 </a:t>
            </a:r>
            <a:r>
              <a:t>china activity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退出 </a:t>
            </a:r>
            <a:r>
              <a:t>china</a:t>
            </a:r>
            <a:r>
              <a:t> </a:t>
            </a:r>
            <a:r>
              <a:t>activity</a:t>
            </a:r>
          </a:p>
        </p:txBody>
      </p:sp>
      <p:sp>
        <p:nvSpPr>
          <p:cNvPr id="45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58" name="屏幕录制2021-06-13 下午4" descr="屏幕录制2021-06-13 下午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860698" y="993590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4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7" fill="hold" display="0">
                  <p:stCondLst>
                    <p:cond delay="indefinite"/>
                  </p:stCondLst>
                </p:cTn>
                <p:tgtEl>
                  <p:spTgt spid="45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5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5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场景</a:t>
            </a:r>
            <a:r>
              <a:t>2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启动 </a:t>
            </a:r>
            <a:r>
              <a:t>china activity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退回桌面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返回 </a:t>
            </a:r>
            <a:r>
              <a:t>app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退出 </a:t>
            </a:r>
            <a:r>
              <a:t>china activity</a:t>
            </a:r>
          </a:p>
        </p:txBody>
      </p:sp>
      <p:sp>
        <p:nvSpPr>
          <p:cNvPr id="46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63" name="屏幕录制2021-06-13 下午4" descr="屏幕录制2021-06-13 下午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807766" y="993590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9" fill="hold"/>
                                        <p:tgtEl>
                                          <p:spTgt spid="4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7" fill="hold" display="0">
                  <p:stCondLst>
                    <p:cond delay="indefinite"/>
                  </p:stCondLst>
                </p:cTn>
                <p:tgtEl>
                  <p:spTgt spid="46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6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6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现在，我们有两个 </a:t>
            </a:r>
            <a:r>
              <a:t>activity </a:t>
            </a:r>
            <a:r>
              <a:t>了，看起来这两个</a:t>
            </a:r>
            <a:r>
              <a:t>activity </a:t>
            </a:r>
            <a:r>
              <a:t>之间没有任何交流。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实际上，在 </a:t>
            </a:r>
            <a:r>
              <a:t>app </a:t>
            </a:r>
            <a:r>
              <a:t>中，</a:t>
            </a:r>
            <a:r>
              <a:t>activity </a:t>
            </a:r>
            <a:r>
              <a:t>之间存在交流是很常见的。一般体现为，</a:t>
            </a:r>
            <a:r>
              <a:t>main activity </a:t>
            </a:r>
            <a:r>
              <a:t>启动 </a:t>
            </a:r>
            <a:r>
              <a:t>china activity </a:t>
            </a:r>
            <a:r>
              <a:t>的时候传递数据给它。</a:t>
            </a:r>
          </a:p>
        </p:txBody>
      </p:sp>
      <p:sp>
        <p:nvSpPr>
          <p:cNvPr id="46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</a:t>
            </a:r>
            <a:r>
              <a:t> 之间传递数据，一般使用 </a:t>
            </a:r>
            <a:r>
              <a:t>bundle</a:t>
            </a:r>
            <a:r>
              <a:t>。</a:t>
            </a:r>
            <a:r>
              <a:t>Bundle </a:t>
            </a:r>
            <a:r>
              <a:t>就是打包意思，也就是说，</a:t>
            </a:r>
            <a:r>
              <a:t>main activity </a:t>
            </a:r>
            <a:r>
              <a:t>在启动 </a:t>
            </a:r>
            <a:r>
              <a:t>china activity </a:t>
            </a:r>
            <a:r>
              <a:t>的时候，可以夹带上 </a:t>
            </a:r>
            <a:r>
              <a:t>bundle </a:t>
            </a:r>
            <a:r>
              <a:t>这个“私货”，然后 </a:t>
            </a:r>
            <a:r>
              <a:t>china activity </a:t>
            </a:r>
            <a:r>
              <a:t>就可以拿到这个私货进行消息传递。</a:t>
            </a:r>
          </a:p>
        </p:txBody>
      </p:sp>
      <p:sp>
        <p:nvSpPr>
          <p:cNvPr id="471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你可以将</a:t>
            </a:r>
            <a:r>
              <a:t> bundle </a:t>
            </a:r>
            <a:r>
              <a:t>理解为一个</a:t>
            </a:r>
            <a:r>
              <a:t> map</a:t>
            </a:r>
            <a:r>
              <a:t>，基本格式为</a:t>
            </a:r>
            <a:r>
              <a:t> key</a:t>
            </a:r>
            <a:r>
              <a:t>-</a:t>
            </a:r>
            <a:r>
              <a:t>value </a:t>
            </a:r>
            <a:r>
              <a:t>类型的。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main activity </a:t>
            </a:r>
            <a:r>
              <a:t>往 </a:t>
            </a:r>
            <a:r>
              <a:t>bundle </a:t>
            </a:r>
            <a:r>
              <a:t>添加的 </a:t>
            </a:r>
            <a:r>
              <a:t>key</a:t>
            </a:r>
            <a:r>
              <a:t>「必须」和 </a:t>
            </a:r>
            <a:r>
              <a:t>china activity </a:t>
            </a:r>
            <a:r>
              <a:t>取的时候一样，这个 </a:t>
            </a:r>
            <a:r>
              <a:t>key </a:t>
            </a:r>
            <a:r>
              <a:t>就是打开“私货”的钥匙。必须双方协商并且都知道才行。</a:t>
            </a:r>
          </a:p>
        </p:txBody>
      </p:sp>
      <p:sp>
        <p:nvSpPr>
          <p:cNvPr id="47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Google Shape;125;p29"/>
          <p:cNvSpPr txBox="1"/>
          <p:nvPr/>
        </p:nvSpPr>
        <p:spPr>
          <a:xfrm>
            <a:off x="520611" y="1121882"/>
            <a:ext cx="8109817" cy="229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main</a:t>
            </a:r>
            <a:r>
              <a:t> </a:t>
            </a:r>
            <a:r>
              <a:t>activity</a:t>
            </a:r>
            <a:r>
              <a:t> 中存放数据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china activity </a:t>
            </a:r>
            <a:r>
              <a:t>中读取数据</a:t>
            </a:r>
          </a:p>
        </p:txBody>
      </p:sp>
      <p:sp>
        <p:nvSpPr>
          <p:cNvPr id="479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480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665" y="1661978"/>
            <a:ext cx="5074135" cy="1217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图片 1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8123" y="3570958"/>
            <a:ext cx="5396769" cy="703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图片 2" descr="图片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80585" y="1885622"/>
            <a:ext cx="2654389" cy="769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Google Shape;125;p29"/>
          <p:cNvSpPr txBox="1"/>
          <p:nvPr/>
        </p:nvSpPr>
        <p:spPr>
          <a:xfrm>
            <a:off x="520611" y="1121882"/>
            <a:ext cx="8109817" cy="368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Activity </a:t>
            </a:r>
            <a:r>
              <a:t>是 </a:t>
            </a:r>
            <a:r>
              <a:t>android </a:t>
            </a:r>
            <a:r>
              <a:t>的关键组件，表示一个界面，之所以称为“活动”是因为它承载了很多的交互逻辑。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传统的应用程序的启动入口都是 </a:t>
            </a:r>
            <a:r>
              <a:t>main </a:t>
            </a:r>
            <a:r>
              <a:t>函数，但是 </a:t>
            </a:r>
            <a:r>
              <a:t>android  app </a:t>
            </a:r>
            <a:r>
              <a:t>不允许开发者自定义 </a:t>
            </a:r>
            <a:r>
              <a:t>main </a:t>
            </a:r>
            <a:r>
              <a:t>函数，而是系统内部封装了这些实现，并且通过合适的回调函数来调用开发者的代码实现 </a:t>
            </a:r>
            <a:r>
              <a:t>app </a:t>
            </a:r>
            <a:r>
              <a:t>逻辑。</a:t>
            </a:r>
          </a:p>
        </p:txBody>
      </p:sp>
      <p:sp>
        <p:nvSpPr>
          <p:cNvPr id="29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Google Shape;125;p29"/>
          <p:cNvSpPr txBox="1"/>
          <p:nvPr/>
        </p:nvSpPr>
        <p:spPr>
          <a:xfrm>
            <a:off x="520611" y="1121882"/>
            <a:ext cx="8109817" cy="367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activity </a:t>
            </a:r>
            <a:r>
              <a:t>和进程什么关系？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Android </a:t>
            </a:r>
            <a:r>
              <a:t>在设计上是弱化进程这个概念的，不希望开发者直接操作或者关心进程，进程的存在与否由操作系统控制。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开发者重点关心</a:t>
            </a:r>
            <a:r>
              <a:t> activity </a:t>
            </a:r>
            <a:r>
              <a:t>就行，</a:t>
            </a:r>
            <a:r>
              <a:t>activity </a:t>
            </a:r>
            <a:r>
              <a:t>在设计上和进程是解耦的，因此可以理解为 </a:t>
            </a:r>
            <a:r>
              <a:t>process </a:t>
            </a:r>
            <a:r>
              <a:t>是底层的概念，提供一个容器来存放多个 </a:t>
            </a:r>
            <a:r>
              <a:t>activity</a:t>
            </a:r>
            <a:r>
              <a:t>。</a:t>
            </a:r>
          </a:p>
        </p:txBody>
      </p:sp>
      <p:sp>
        <p:nvSpPr>
          <p:cNvPr id="486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Google Shape;125;p29"/>
          <p:cNvSpPr txBox="1"/>
          <p:nvPr/>
        </p:nvSpPr>
        <p:spPr>
          <a:xfrm>
            <a:off x="520611" y="1121882"/>
            <a:ext cx="8109817" cy="359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但是进程是否存在会受到 </a:t>
            </a:r>
            <a:r>
              <a:t>activity </a:t>
            </a:r>
            <a:r>
              <a:t>的影响：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1. </a:t>
            </a:r>
            <a:r>
              <a:t>如果一个进程中存在一个处于 </a:t>
            </a:r>
            <a:r>
              <a:t>start </a:t>
            </a:r>
            <a:r>
              <a:t>以上状态的 </a:t>
            </a:r>
            <a:r>
              <a:t>activity</a:t>
            </a:r>
            <a:r>
              <a:t>，那么一定存在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2. </a:t>
            </a:r>
            <a:r>
              <a:t>如果一个进程中所有的 </a:t>
            </a:r>
            <a:r>
              <a:t>activity </a:t>
            </a:r>
            <a:r>
              <a:t>都处于 </a:t>
            </a:r>
            <a:r>
              <a:t>stop </a:t>
            </a:r>
            <a:r>
              <a:t>状态，那么这个进程将在系统认为必要的时候（例如内存不足）被杀死。</a:t>
            </a:r>
          </a:p>
        </p:txBody>
      </p:sp>
      <p:sp>
        <p:nvSpPr>
          <p:cNvPr id="490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Google Shape;125;p29"/>
          <p:cNvSpPr txBox="1"/>
          <p:nvPr/>
        </p:nvSpPr>
        <p:spPr>
          <a:xfrm>
            <a:off x="520611" y="1121882"/>
            <a:ext cx="8109817" cy="250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思考一下：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为什么有 </a:t>
            </a:r>
            <a:r>
              <a:t>start </a:t>
            </a:r>
            <a:r>
              <a:t>之后 </a:t>
            </a:r>
            <a:r>
              <a:t>activity </a:t>
            </a:r>
            <a:r>
              <a:t>的进程不会被杀死？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为什么所有 </a:t>
            </a:r>
            <a:r>
              <a:t>activity </a:t>
            </a:r>
            <a:r>
              <a:t>都 </a:t>
            </a:r>
            <a:r>
              <a:t>stop </a:t>
            </a:r>
            <a:r>
              <a:t>了，进程可能会被杀死？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也就是说，</a:t>
            </a:r>
            <a:r>
              <a:t>android </a:t>
            </a:r>
            <a:r>
              <a:t>为什么这么设计？</a:t>
            </a:r>
          </a:p>
        </p:txBody>
      </p:sp>
      <p:sp>
        <p:nvSpPr>
          <p:cNvPr id="494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Google Shape;125;p29"/>
          <p:cNvSpPr txBox="1"/>
          <p:nvPr/>
        </p:nvSpPr>
        <p:spPr>
          <a:xfrm>
            <a:off x="520611" y="1121882"/>
            <a:ext cx="8109817" cy="2852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更多关于</a:t>
            </a:r>
            <a:r>
              <a:t> activity </a:t>
            </a:r>
            <a:r>
              <a:t>的高阶话题，可以从</a:t>
            </a:r>
            <a:r>
              <a:t> Google </a:t>
            </a:r>
            <a:r>
              <a:t>的文档入手学习：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1.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undertand tasks and back stack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2.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handling app links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3.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recent screen</a:t>
            </a:r>
          </a:p>
        </p:txBody>
      </p:sp>
      <p:sp>
        <p:nvSpPr>
          <p:cNvPr id="498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118;p28" descr="Google Shape;118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Google Shape;119;p28"/>
          <p:cNvSpPr txBox="1"/>
          <p:nvPr/>
        </p:nvSpPr>
        <p:spPr>
          <a:xfrm>
            <a:off x="645265" y="2014272"/>
            <a:ext cx="8109817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一个 </a:t>
            </a:r>
            <a:r>
              <a:t>activity</a:t>
            </a:r>
            <a:r>
              <a:t> 的整体架构如下：</a:t>
            </a:r>
          </a:p>
        </p:txBody>
      </p:sp>
      <p:sp>
        <p:nvSpPr>
          <p:cNvPr id="50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  <p:sp>
        <p:nvSpPr>
          <p:cNvPr id="506" name="矩形 0"/>
          <p:cNvSpPr/>
          <p:nvPr/>
        </p:nvSpPr>
        <p:spPr>
          <a:xfrm>
            <a:off x="3167782" y="1937400"/>
            <a:ext cx="2089781" cy="2881698"/>
          </a:xfrm>
          <a:prstGeom prst="rect">
            <a:avLst/>
          </a:prstGeom>
          <a:solidFill>
            <a:srgbClr val="E2F0D9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grpSp>
        <p:nvGrpSpPr>
          <p:cNvPr id="509" name="矩形 1"/>
          <p:cNvGrpSpPr/>
          <p:nvPr/>
        </p:nvGrpSpPr>
        <p:grpSpPr>
          <a:xfrm>
            <a:off x="3263105" y="2089958"/>
            <a:ext cx="1862472" cy="288824"/>
            <a:chOff x="0" y="0"/>
            <a:chExt cx="1862471" cy="288823"/>
          </a:xfrm>
        </p:grpSpPr>
        <p:sp>
          <p:nvSpPr>
            <p:cNvPr id="507" name="矩形"/>
            <p:cNvSpPr/>
            <p:nvPr/>
          </p:nvSpPr>
          <p:spPr>
            <a:xfrm>
              <a:off x="0" y="1426"/>
              <a:ext cx="1862472" cy="285971"/>
            </a:xfrm>
            <a:prstGeom prst="rect">
              <a:avLst/>
            </a:prstGeom>
            <a:solidFill>
              <a:srgbClr val="B4C7E7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508" name="title"/>
            <p:cNvSpPr txBox="1"/>
            <p:nvPr/>
          </p:nvSpPr>
          <p:spPr>
            <a:xfrm>
              <a:off x="58419" y="-1"/>
              <a:ext cx="174563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title</a:t>
              </a:r>
            </a:p>
          </p:txBody>
        </p:sp>
      </p:grpSp>
      <p:sp>
        <p:nvSpPr>
          <p:cNvPr id="510" name="矩形 2"/>
          <p:cNvSpPr/>
          <p:nvPr/>
        </p:nvSpPr>
        <p:spPr>
          <a:xfrm>
            <a:off x="3270437" y="2531337"/>
            <a:ext cx="1855141" cy="2163107"/>
          </a:xfrm>
          <a:prstGeom prst="rect">
            <a:avLst/>
          </a:prstGeom>
          <a:solidFill>
            <a:srgbClr val="B4C7E7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511" name="矩形 3"/>
          <p:cNvSpPr/>
          <p:nvPr/>
        </p:nvSpPr>
        <p:spPr>
          <a:xfrm>
            <a:off x="3460941" y="2894289"/>
            <a:ext cx="1508170" cy="1656371"/>
          </a:xfrm>
          <a:prstGeom prst="rect">
            <a:avLst/>
          </a:prstGeom>
          <a:solidFill>
            <a:srgbClr val="FFE699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512" name="文本框 4"/>
          <p:cNvSpPr txBox="1"/>
          <p:nvPr/>
        </p:nvSpPr>
        <p:spPr>
          <a:xfrm>
            <a:off x="3864088" y="2589167"/>
            <a:ext cx="71931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content</a:t>
            </a:r>
          </a:p>
        </p:txBody>
      </p:sp>
      <p:grpSp>
        <p:nvGrpSpPr>
          <p:cNvPr id="515" name="矩形 6"/>
          <p:cNvGrpSpPr/>
          <p:nvPr/>
        </p:nvGrpSpPr>
        <p:grpSpPr>
          <a:xfrm>
            <a:off x="3626034" y="3181973"/>
            <a:ext cx="1150742" cy="313840"/>
            <a:chOff x="0" y="0"/>
            <a:chExt cx="1150741" cy="313839"/>
          </a:xfrm>
        </p:grpSpPr>
        <p:sp>
          <p:nvSpPr>
            <p:cNvPr id="513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514" name="view1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view1</a:t>
              </a:r>
            </a:p>
          </p:txBody>
        </p:sp>
      </p:grpSp>
      <p:grpSp>
        <p:nvGrpSpPr>
          <p:cNvPr id="518" name="矩形 7"/>
          <p:cNvGrpSpPr/>
          <p:nvPr/>
        </p:nvGrpSpPr>
        <p:grpSpPr>
          <a:xfrm>
            <a:off x="3622268" y="3666401"/>
            <a:ext cx="1150742" cy="313840"/>
            <a:chOff x="0" y="0"/>
            <a:chExt cx="1150741" cy="313839"/>
          </a:xfrm>
        </p:grpSpPr>
        <p:sp>
          <p:nvSpPr>
            <p:cNvPr id="516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517" name="view2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view2</a:t>
              </a:r>
            </a:p>
          </p:txBody>
        </p:sp>
      </p:grpSp>
      <p:grpSp>
        <p:nvGrpSpPr>
          <p:cNvPr id="521" name="矩形 8"/>
          <p:cNvGrpSpPr/>
          <p:nvPr/>
        </p:nvGrpSpPr>
        <p:grpSpPr>
          <a:xfrm>
            <a:off x="3618501" y="4159546"/>
            <a:ext cx="1150742" cy="313840"/>
            <a:chOff x="0" y="0"/>
            <a:chExt cx="1150741" cy="313839"/>
          </a:xfrm>
        </p:grpSpPr>
        <p:sp>
          <p:nvSpPr>
            <p:cNvPr id="519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520" name="...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...</a:t>
              </a:r>
            </a:p>
          </p:txBody>
        </p:sp>
      </p:grpSp>
      <p:sp>
        <p:nvSpPr>
          <p:cNvPr id="522" name="文本框 9"/>
          <p:cNvSpPr txBox="1"/>
          <p:nvPr/>
        </p:nvSpPr>
        <p:spPr>
          <a:xfrm>
            <a:off x="3907133" y="2903006"/>
            <a:ext cx="61469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layout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oogle Shape;125;p29"/>
          <p:cNvSpPr txBox="1"/>
          <p:nvPr/>
        </p:nvSpPr>
        <p:spPr>
          <a:xfrm>
            <a:off x="520611" y="1121882"/>
            <a:ext cx="8109817" cy="187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Android</a:t>
            </a:r>
            <a:r>
              <a:t> 系统提供了很多控件用于构建复杂的用户界面，这么多的 </a:t>
            </a:r>
            <a:r>
              <a:t>UI </a:t>
            </a:r>
            <a:r>
              <a:t>元素在设计上必须有一个统一的体系来构建，否则会比较混乱。</a:t>
            </a:r>
          </a:p>
        </p:txBody>
      </p:sp>
      <p:sp>
        <p:nvSpPr>
          <p:cNvPr id="528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  <p:pic>
        <p:nvPicPr>
          <p:cNvPr id="529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8550" y="2537130"/>
            <a:ext cx="3844136" cy="1683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Google Shape;125;p29"/>
          <p:cNvSpPr txBox="1"/>
          <p:nvPr/>
        </p:nvSpPr>
        <p:spPr>
          <a:xfrm>
            <a:off x="520611" y="1121882"/>
            <a:ext cx="8109817" cy="378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系统了很多基于 </a:t>
            </a:r>
            <a:r>
              <a:t>View </a:t>
            </a:r>
            <a:r>
              <a:t>的实现</a:t>
            </a:r>
            <a:r>
              <a:t>:Button</a:t>
            </a:r>
            <a:r>
              <a:t>、</a:t>
            </a:r>
            <a:r>
              <a:t>TextView</a:t>
            </a:r>
            <a:r>
              <a:t>、</a:t>
            </a:r>
            <a:r>
              <a:t>EditText </a:t>
            </a:r>
            <a:r>
              <a:t>等等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Layout</a:t>
            </a:r>
            <a:r>
              <a:t> 就是 </a:t>
            </a:r>
            <a:r>
              <a:t>view </a:t>
            </a:r>
            <a:r>
              <a:t>的容器，因此它是 </a:t>
            </a:r>
            <a:r>
              <a:t>ViewGroup </a:t>
            </a:r>
            <a:r>
              <a:t>的子类，系统内置了很多的 </a:t>
            </a:r>
            <a:r>
              <a:t>layout </a:t>
            </a:r>
            <a:r>
              <a:t>可供使用。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当然，你也可以自己继承 </a:t>
            </a:r>
            <a:r>
              <a:t>View </a:t>
            </a:r>
            <a:r>
              <a:t>或者 </a:t>
            </a:r>
            <a:r>
              <a:t>ViewGroup </a:t>
            </a:r>
            <a:r>
              <a:t>来自定义你的界面。</a:t>
            </a:r>
          </a:p>
        </p:txBody>
      </p:sp>
      <p:sp>
        <p:nvSpPr>
          <p:cNvPr id="533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Google Shape;125;p29"/>
          <p:cNvSpPr txBox="1"/>
          <p:nvPr/>
        </p:nvSpPr>
        <p:spPr>
          <a:xfrm>
            <a:off x="520611" y="1121882"/>
            <a:ext cx="8109817" cy="306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View </a:t>
            </a:r>
            <a:r>
              <a:t>是可以绘制的对象，</a:t>
            </a:r>
            <a:r>
              <a:t>ViewGroup </a:t>
            </a:r>
            <a:r>
              <a:t>也是可以绘制的对象，只不过 </a:t>
            </a:r>
            <a:r>
              <a:t>ViewGroup </a:t>
            </a:r>
            <a:r>
              <a:t>的绘制通过其内部的 </a:t>
            </a:r>
            <a:r>
              <a:t>View </a:t>
            </a:r>
            <a:r>
              <a:t>来实现。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一个问题，</a:t>
            </a:r>
            <a:r>
              <a:t>ViewGroup </a:t>
            </a:r>
            <a:r>
              <a:t>在代码架构上和 </a:t>
            </a:r>
            <a:r>
              <a:t>View </a:t>
            </a:r>
            <a:r>
              <a:t>是什么关系？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到底 </a:t>
            </a:r>
            <a:r>
              <a:t>ViewGroup </a:t>
            </a:r>
            <a:r>
              <a:t>是 </a:t>
            </a:r>
            <a:r>
              <a:t>View </a:t>
            </a:r>
            <a:r>
              <a:t>的子类，还是 </a:t>
            </a:r>
            <a:r>
              <a:t>View </a:t>
            </a:r>
            <a:r>
              <a:t>是 </a:t>
            </a:r>
            <a:r>
              <a:t>GroupView </a:t>
            </a:r>
            <a:r>
              <a:t>的子类？</a:t>
            </a:r>
          </a:p>
        </p:txBody>
      </p:sp>
      <p:sp>
        <p:nvSpPr>
          <p:cNvPr id="537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Google Shape;125;p29"/>
          <p:cNvSpPr txBox="1"/>
          <p:nvPr/>
        </p:nvSpPr>
        <p:spPr>
          <a:xfrm>
            <a:off x="520611" y="1121882"/>
            <a:ext cx="8109817" cy="377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View </a:t>
            </a:r>
            <a:r>
              <a:t>本质上表示一个可以绘制的矩形框，因此在描述它的时候「必须」要给定它的：宽度和高度。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那我们怎么来描述呢？一个直观的想法是，使用屏幕的像素值来描述，比如宽度 </a:t>
            </a:r>
            <a:r>
              <a:t>100 </a:t>
            </a:r>
            <a:r>
              <a:t>个像素。但是你的 </a:t>
            </a:r>
            <a:r>
              <a:t>app </a:t>
            </a:r>
            <a:r>
              <a:t>可能运行在非常多的设备上，不同设备的屏幕千差万别，</a:t>
            </a:r>
            <a:r>
              <a:t>100 </a:t>
            </a:r>
            <a:r>
              <a:t>像素在不同设备上的展示效果可能完全不同。</a:t>
            </a:r>
          </a:p>
        </p:txBody>
      </p:sp>
      <p:sp>
        <p:nvSpPr>
          <p:cNvPr id="541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Google Shape;125;p29"/>
          <p:cNvSpPr txBox="1"/>
          <p:nvPr/>
        </p:nvSpPr>
        <p:spPr>
          <a:xfrm>
            <a:off x="520611" y="1121882"/>
            <a:ext cx="8109817" cy="250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 </a:t>
            </a:r>
            <a:r>
              <a:t>就是这样一种基于系统「预定义」回调接口的系统组件。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通常，开发者需要实现一个自己的 </a:t>
            </a:r>
            <a:r>
              <a:t>Activity </a:t>
            </a:r>
            <a:r>
              <a:t>类，并且继承自系统的 </a:t>
            </a:r>
            <a:r>
              <a:t>activity </a:t>
            </a:r>
            <a:r>
              <a:t>类，然后复写需要的生命周期方法即可。</a:t>
            </a:r>
          </a:p>
        </p:txBody>
      </p:sp>
      <p:sp>
        <p:nvSpPr>
          <p:cNvPr id="299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Google Shape;125;p29"/>
          <p:cNvSpPr txBox="1"/>
          <p:nvPr/>
        </p:nvSpPr>
        <p:spPr>
          <a:xfrm>
            <a:off x="520611" y="1121882"/>
            <a:ext cx="8109817" cy="3755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那么问题出现在哪里？问题在于我们直接使用了和屏幕相关的参数：像素，用专业术语来说就是耦合了底层。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在计算机科学中，解开这种耦合的一个常用方式就是：增加一个抽象层。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没错，</a:t>
            </a:r>
            <a:r>
              <a:t>Android </a:t>
            </a:r>
            <a:r>
              <a:t>也抽象出了一个操作界面的层次来描述，通常我们使用这个抽象的概念来描述尺寸。</a:t>
            </a:r>
          </a:p>
        </p:txBody>
      </p:sp>
      <p:sp>
        <p:nvSpPr>
          <p:cNvPr id="54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Google Shape;125;p29"/>
          <p:cNvSpPr txBox="1"/>
          <p:nvPr/>
        </p:nvSpPr>
        <p:spPr>
          <a:xfrm>
            <a:off x="520611" y="1121882"/>
            <a:ext cx="8109817" cy="3755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如果把一滴水放到你手机的屏幕上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你会看到一个一个的小像素点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这些像素点就是 </a:t>
            </a:r>
            <a:r>
              <a:t>pixel</a:t>
            </a:r>
            <a:r>
              <a:t>，我们看到的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显示器其实是由非常多的像素排列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组成的，这些像素在工作的时候按照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驱动的设置表现不同的颜色来展示</a:t>
            </a:r>
          </a:p>
        </p:txBody>
      </p:sp>
      <p:sp>
        <p:nvSpPr>
          <p:cNvPr id="549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  <p:pic>
        <p:nvPicPr>
          <p:cNvPr id="550" name="图片 0" descr="图片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2333" y="1287786"/>
            <a:ext cx="2467937" cy="3167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Google Shape;125;p29"/>
          <p:cNvSpPr txBox="1"/>
          <p:nvPr/>
        </p:nvSpPr>
        <p:spPr>
          <a:xfrm>
            <a:off x="520611" y="1121882"/>
            <a:ext cx="8109817" cy="378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如果我们在开发界面的时候使用 </a:t>
            </a:r>
            <a:r>
              <a:t>pixel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来表述尺寸的话，必然会出现问题。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比如在 </a:t>
            </a:r>
            <a:r>
              <a:t>A </a:t>
            </a:r>
            <a:r>
              <a:t>机器上，</a:t>
            </a:r>
            <a:r>
              <a:t>100 pixel </a:t>
            </a:r>
            <a:r>
              <a:t>占用屏幕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1/2</a:t>
            </a:r>
            <a:r>
              <a:t>，那么 </a:t>
            </a:r>
            <a:r>
              <a:t>View </a:t>
            </a:r>
            <a:r>
              <a:t>看起来就占屏幕 </a:t>
            </a:r>
            <a:r>
              <a:t>1/2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但是在 </a:t>
            </a:r>
            <a:r>
              <a:t>B </a:t>
            </a:r>
            <a:r>
              <a:t>机器上，</a:t>
            </a:r>
            <a:r>
              <a:t>100 pixel </a:t>
            </a:r>
            <a:r>
              <a:t>占用屏幕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1/4</a:t>
            </a:r>
            <a:r>
              <a:t>，那么 </a:t>
            </a:r>
            <a:r>
              <a:t>View </a:t>
            </a:r>
            <a:r>
              <a:t>看起来就占屏幕 </a:t>
            </a:r>
            <a:r>
              <a:t>1/4</a:t>
            </a:r>
          </a:p>
        </p:txBody>
      </p:sp>
      <p:sp>
        <p:nvSpPr>
          <p:cNvPr id="556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  <p:pic>
        <p:nvPicPr>
          <p:cNvPr id="557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7763" y="2360298"/>
            <a:ext cx="3282893" cy="1599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Google Shape;125;p29"/>
          <p:cNvSpPr txBox="1"/>
          <p:nvPr/>
        </p:nvSpPr>
        <p:spPr>
          <a:xfrm>
            <a:off x="520611" y="1121882"/>
            <a:ext cx="8109817" cy="377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每一块屏幕都有自己的「像素密度」</a:t>
            </a:r>
            <a:r>
              <a:t>dpi</a:t>
            </a:r>
            <a:r>
              <a:t>（</a:t>
            </a:r>
            <a:r>
              <a:t>dot per inch</a:t>
            </a:r>
            <a:r>
              <a:t>），计算方式：		像素密度 = 像素数量 </a:t>
            </a:r>
            <a:r>
              <a:t>/ </a:t>
            </a:r>
            <a:r>
              <a:t>英寸数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相同尺寸屏幕，高分辨率屏幕在单位英寸上的像素数量比低分辨率屏幕高。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当使用同一像素尺寸来表示</a:t>
            </a:r>
            <a:r>
              <a:t>UI</a:t>
            </a:r>
            <a:r>
              <a:t>元素，在高分辨率的手机上显示的会比在低分辨率的手机上显示“小”，因此在布局文件中不可以使用像素值</a:t>
            </a:r>
            <a:r>
              <a:t>pix</a:t>
            </a:r>
            <a:r>
              <a:t>来表示布局元素的大小以及位置等。</a:t>
            </a:r>
          </a:p>
        </p:txBody>
      </p:sp>
      <p:sp>
        <p:nvSpPr>
          <p:cNvPr id="561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Google Shape;125;p29"/>
          <p:cNvSpPr txBox="1"/>
          <p:nvPr/>
        </p:nvSpPr>
        <p:spPr>
          <a:xfrm>
            <a:off x="520611" y="1121882"/>
            <a:ext cx="8109817" cy="358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我们需要一种「密度无关」的描述方式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也就是我用它来描述之后，无论在什么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屏幕上展示效果都一样。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Android </a:t>
            </a:r>
            <a:r>
              <a:t>提供了 </a:t>
            </a:r>
            <a:r>
              <a:t>dp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（</a:t>
            </a:r>
            <a:r>
              <a:t>device independent pixels</a:t>
            </a:r>
            <a:r>
              <a:t>）</a:t>
            </a:r>
            <a:r>
              <a:t> </a:t>
            </a:r>
            <a:r>
              <a:t>来取代 </a:t>
            </a:r>
            <a:r>
              <a:t>pixel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	</a:t>
            </a:r>
          </a:p>
        </p:txBody>
      </p:sp>
      <p:sp>
        <p:nvSpPr>
          <p:cNvPr id="56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  <p:pic>
        <p:nvPicPr>
          <p:cNvPr id="566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0100" y="1510744"/>
            <a:ext cx="2959986" cy="2737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Google Shape;125;p29"/>
          <p:cNvSpPr txBox="1"/>
          <p:nvPr/>
        </p:nvSpPr>
        <p:spPr>
          <a:xfrm>
            <a:off x="520611" y="1121882"/>
            <a:ext cx="8109817" cy="2962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dp</a:t>
            </a:r>
            <a:r>
              <a:t> 的计算方式：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	</a:t>
            </a:r>
            <a:r>
              <a:t>dp </a:t>
            </a:r>
            <a:r>
              <a:t>= </a:t>
            </a:r>
            <a:r>
              <a:t>(</a:t>
            </a:r>
            <a:r>
              <a:t>水平方向的像素点 </a:t>
            </a:r>
            <a:r>
              <a:t>* 160) / </a:t>
            </a:r>
            <a:r>
              <a:t>屏幕密度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等同于：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	dp </a:t>
            </a:r>
            <a:r>
              <a:t>= 屏幕宽度 </a:t>
            </a:r>
            <a:r>
              <a:t>* 160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这里的</a:t>
            </a:r>
            <a:r>
              <a:t> 160 </a:t>
            </a:r>
            <a:r>
              <a:t>经过大量设备统计计算出来的最佳「经验值」。</a:t>
            </a:r>
          </a:p>
        </p:txBody>
      </p:sp>
      <p:sp>
        <p:nvSpPr>
          <p:cNvPr id="570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  <p:pic>
        <p:nvPicPr>
          <p:cNvPr id="571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6848" y="3576252"/>
            <a:ext cx="6750304" cy="1137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Google Shape;125;p29"/>
          <p:cNvSpPr txBox="1"/>
          <p:nvPr/>
        </p:nvSpPr>
        <p:spPr>
          <a:xfrm>
            <a:off x="520611" y="1121882"/>
            <a:ext cx="8109817" cy="38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我们通过</a:t>
            </a:r>
            <a:r>
              <a:t> dp </a:t>
            </a:r>
            <a:r>
              <a:t>可以很好地描述 </a:t>
            </a:r>
            <a:r>
              <a:t>view </a:t>
            </a:r>
            <a:r>
              <a:t>的尺寸，并且可以做到在不同的屏幕上展示效果几乎相同。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但是我们的界面上不仅仅是只有 </a:t>
            </a:r>
            <a:r>
              <a:t>view</a:t>
            </a:r>
            <a:r>
              <a:t>，还有文字的。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在一些特殊人群中，他们可能会选择调大系统的字体以便让自己看清楚，这个时候并不需要将我们的 </a:t>
            </a:r>
            <a:r>
              <a:t>view </a:t>
            </a:r>
            <a:r>
              <a:t>也进行同步放大。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这个时候通过另外一个抽象来描述：</a:t>
            </a:r>
            <a:r>
              <a:t>sp</a:t>
            </a:r>
            <a:r>
              <a:t>（</a:t>
            </a:r>
            <a:r>
              <a:t>scalable pixel</a:t>
            </a:r>
            <a:r>
              <a:t>），计算方式：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	sp </a:t>
            </a:r>
            <a:r>
              <a:t>= </a:t>
            </a:r>
            <a:r>
              <a:t>system scale factor * system dp</a:t>
            </a:r>
          </a:p>
        </p:txBody>
      </p:sp>
      <p:sp>
        <p:nvSpPr>
          <p:cNvPr id="57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Google Shape;125;p29"/>
          <p:cNvSpPr txBox="1"/>
          <p:nvPr/>
        </p:nvSpPr>
        <p:spPr>
          <a:xfrm>
            <a:off x="520611" y="1121882"/>
            <a:ext cx="8109817" cy="1623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更多关于屏幕密度适配请见：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https://developer.android.com/training/multiscreen/screendensities</a:t>
            </a:r>
          </a:p>
        </p:txBody>
      </p:sp>
      <p:sp>
        <p:nvSpPr>
          <p:cNvPr id="579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Google Shape;125;p29"/>
          <p:cNvSpPr txBox="1"/>
          <p:nvPr/>
        </p:nvSpPr>
        <p:spPr>
          <a:xfrm>
            <a:off x="520611" y="1121882"/>
            <a:ext cx="8109817" cy="1240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构建一个 </a:t>
            </a:r>
            <a:r>
              <a:t>View </a:t>
            </a:r>
            <a:r>
              <a:t>基本需要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描述这些信息：</a:t>
            </a:r>
          </a:p>
        </p:txBody>
      </p:sp>
      <p:sp>
        <p:nvSpPr>
          <p:cNvPr id="583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  <p:pic>
        <p:nvPicPr>
          <p:cNvPr id="584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6781" y="688100"/>
            <a:ext cx="2660143" cy="3774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在 </a:t>
            </a:r>
            <a:r>
              <a:t>xml </a:t>
            </a:r>
            <a:r>
              <a:t>中我们这样描述：</a:t>
            </a:r>
          </a:p>
        </p:txBody>
      </p:sp>
      <p:sp>
        <p:nvSpPr>
          <p:cNvPr id="588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  <p:pic>
        <p:nvPicPr>
          <p:cNvPr id="589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9291" y="1895158"/>
            <a:ext cx="6450462" cy="2721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要想实现一个自己的</a:t>
            </a:r>
            <a:r>
              <a:t> activity </a:t>
            </a:r>
            <a:r>
              <a:t>至少需要两步：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1. </a:t>
            </a:r>
            <a:r>
              <a:t>自定义一个 </a:t>
            </a:r>
            <a:r>
              <a:t>activity </a:t>
            </a:r>
            <a:r>
              <a:t>类，继承自系统类，然后复写需要的生命周期方法，实现业务逻辑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2. </a:t>
            </a:r>
            <a:r>
              <a:t>将自定义的 </a:t>
            </a:r>
            <a:r>
              <a:t>activity </a:t>
            </a:r>
            <a:r>
              <a:t>类注册到 </a:t>
            </a:r>
            <a:r>
              <a:t>AndroidManifest.xml </a:t>
            </a:r>
            <a:r>
              <a:t>中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以上两个步骤，缺一不可。</a:t>
            </a:r>
          </a:p>
        </p:txBody>
      </p:sp>
      <p:sp>
        <p:nvSpPr>
          <p:cNvPr id="30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在描述 </a:t>
            </a:r>
            <a:r>
              <a:t>view</a:t>
            </a:r>
            <a:r>
              <a:t> 大小位置信息的时候我们还可以通过 </a:t>
            </a:r>
            <a:r>
              <a:t>margin </a:t>
            </a:r>
            <a:r>
              <a:t>和 </a:t>
            </a:r>
            <a:r>
              <a:t>padding </a:t>
            </a:r>
            <a:r>
              <a:t>来提供更加灵活的控制。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margin </a:t>
            </a:r>
            <a:r>
              <a:t>表示 </a:t>
            </a:r>
            <a:r>
              <a:t>view </a:t>
            </a:r>
            <a:r>
              <a:t>和外面 </a:t>
            </a:r>
            <a:r>
              <a:t>view </a:t>
            </a:r>
            <a:r>
              <a:t>之间的间隔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padding </a:t>
            </a:r>
            <a:r>
              <a:t>表示 </a:t>
            </a:r>
            <a:r>
              <a:t>view group </a:t>
            </a:r>
            <a:r>
              <a:t>和内部 </a:t>
            </a:r>
            <a:r>
              <a:t>view </a:t>
            </a:r>
            <a:r>
              <a:t>之间的间隔</a:t>
            </a:r>
          </a:p>
        </p:txBody>
      </p:sp>
      <p:sp>
        <p:nvSpPr>
          <p:cNvPr id="593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oogle Shape;125;p29"/>
          <p:cNvSpPr txBox="1"/>
          <p:nvPr/>
        </p:nvSpPr>
        <p:spPr>
          <a:xfrm>
            <a:off x="520611" y="1121882"/>
            <a:ext cx="8109817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view margin:</a:t>
            </a:r>
          </a:p>
        </p:txBody>
      </p:sp>
      <p:sp>
        <p:nvSpPr>
          <p:cNvPr id="597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  <p:pic>
        <p:nvPicPr>
          <p:cNvPr id="598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7601" y="1837496"/>
            <a:ext cx="6104489" cy="2829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Google Shape;125;p29"/>
          <p:cNvSpPr txBox="1"/>
          <p:nvPr/>
        </p:nvSpPr>
        <p:spPr>
          <a:xfrm>
            <a:off x="520611" y="1121882"/>
            <a:ext cx="8109817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view group padding:</a:t>
            </a:r>
          </a:p>
        </p:txBody>
      </p:sp>
      <p:sp>
        <p:nvSpPr>
          <p:cNvPr id="602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  <p:pic>
        <p:nvPicPr>
          <p:cNvPr id="603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5027" y="1975885"/>
            <a:ext cx="5143455" cy="246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View </a:t>
            </a:r>
            <a:r>
              <a:t>的所有属性可以在这里找到：</a:t>
            </a:r>
          </a:p>
        </p:txBody>
      </p:sp>
      <p:sp>
        <p:nvSpPr>
          <p:cNvPr id="607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Framework</a:t>
            </a:r>
          </a:p>
        </p:txBody>
      </p:sp>
      <p:pic>
        <p:nvPicPr>
          <p:cNvPr id="608" name="图片 0" descr="图片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647" y="2256508"/>
            <a:ext cx="3213699" cy="1337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图片 2" descr="图片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90266" y="1933599"/>
            <a:ext cx="5097325" cy="1991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118;p28" descr="Google Shape;118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Google Shape;119;p28"/>
          <p:cNvSpPr txBox="1"/>
          <p:nvPr/>
        </p:nvSpPr>
        <p:spPr>
          <a:xfrm>
            <a:off x="645265" y="2014272"/>
            <a:ext cx="8109817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Layouts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 </a:t>
            </a:r>
            <a:r>
              <a:t>为界面的开发提供了窗口，但是窗口中有哪些内容是需要开发者来进行指定的。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</a:t>
            </a:r>
            <a:r>
              <a:t> 提供了 </a:t>
            </a:r>
            <a:r>
              <a:t>content</a:t>
            </a:r>
            <a:r>
              <a:t> 容器，大多数情况下，我们会定制</a:t>
            </a:r>
            <a:r>
              <a:t>content </a:t>
            </a:r>
            <a:r>
              <a:t>容器中的界面。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 </a:t>
            </a:r>
            <a:r>
              <a:t>界面的开发通过布局（</a:t>
            </a:r>
            <a:r>
              <a:t>layout</a:t>
            </a:r>
            <a:r>
              <a:t>）来实现。</a:t>
            </a:r>
          </a:p>
        </p:txBody>
      </p:sp>
      <p:sp>
        <p:nvSpPr>
          <p:cNvPr id="618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Google Shape;125;p29"/>
          <p:cNvSpPr txBox="1"/>
          <p:nvPr/>
        </p:nvSpPr>
        <p:spPr>
          <a:xfrm>
            <a:off x="520611" y="1121882"/>
            <a:ext cx="8109817" cy="313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因为</a:t>
            </a:r>
            <a:r>
              <a:t> activity </a:t>
            </a:r>
            <a:r>
              <a:t>中可能有很多的界面元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素，那么这些元素之间怎么描述和摆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放位置呢？这些就是布局 </a:t>
            </a:r>
            <a:r>
              <a:t>layout </a:t>
            </a:r>
            <a:r>
              <a:t>要做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的事情了。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Layouts </a:t>
            </a:r>
            <a:r>
              <a:t>在</a:t>
            </a:r>
            <a:r>
              <a:t> Activity </a:t>
            </a:r>
            <a:r>
              <a:t>中的位置</a:t>
            </a:r>
          </a:p>
        </p:txBody>
      </p:sp>
      <p:sp>
        <p:nvSpPr>
          <p:cNvPr id="622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  <p:sp>
        <p:nvSpPr>
          <p:cNvPr id="623" name="矩形 0"/>
          <p:cNvSpPr/>
          <p:nvPr/>
        </p:nvSpPr>
        <p:spPr>
          <a:xfrm>
            <a:off x="5729084" y="1260876"/>
            <a:ext cx="2029705" cy="3221388"/>
          </a:xfrm>
          <a:prstGeom prst="rect">
            <a:avLst/>
          </a:prstGeom>
          <a:solidFill>
            <a:srgbClr val="E2E6ED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grpSp>
        <p:nvGrpSpPr>
          <p:cNvPr id="626" name="矩形 1"/>
          <p:cNvGrpSpPr/>
          <p:nvPr/>
        </p:nvGrpSpPr>
        <p:grpSpPr>
          <a:xfrm>
            <a:off x="5790589" y="1330071"/>
            <a:ext cx="1906692" cy="307532"/>
            <a:chOff x="0" y="0"/>
            <a:chExt cx="1906690" cy="307531"/>
          </a:xfrm>
        </p:grpSpPr>
        <p:sp>
          <p:nvSpPr>
            <p:cNvPr id="624" name="矩形"/>
            <p:cNvSpPr/>
            <p:nvPr/>
          </p:nvSpPr>
          <p:spPr>
            <a:xfrm>
              <a:off x="0" y="-1"/>
              <a:ext cx="1906691" cy="307533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625" name="title"/>
            <p:cNvSpPr txBox="1"/>
            <p:nvPr/>
          </p:nvSpPr>
          <p:spPr>
            <a:xfrm>
              <a:off x="58420" y="9353"/>
              <a:ext cx="1789852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title</a:t>
              </a:r>
            </a:p>
          </p:txBody>
        </p:sp>
      </p:grpSp>
      <p:sp>
        <p:nvSpPr>
          <p:cNvPr id="627" name="矩形 2"/>
          <p:cNvSpPr/>
          <p:nvPr/>
        </p:nvSpPr>
        <p:spPr>
          <a:xfrm>
            <a:off x="5790589" y="1737548"/>
            <a:ext cx="1899005" cy="2637079"/>
          </a:xfrm>
          <a:prstGeom prst="rect">
            <a:avLst/>
          </a:prstGeom>
          <a:solidFill>
            <a:srgbClr val="E2E6ED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grpSp>
        <p:nvGrpSpPr>
          <p:cNvPr id="630" name="矩形 3"/>
          <p:cNvGrpSpPr/>
          <p:nvPr/>
        </p:nvGrpSpPr>
        <p:grpSpPr>
          <a:xfrm>
            <a:off x="5867472" y="1998951"/>
            <a:ext cx="1737550" cy="2260353"/>
            <a:chOff x="0" y="0"/>
            <a:chExt cx="1737548" cy="2260351"/>
          </a:xfrm>
        </p:grpSpPr>
        <p:sp>
          <p:nvSpPr>
            <p:cNvPr id="628" name="矩形"/>
            <p:cNvSpPr/>
            <p:nvPr/>
          </p:nvSpPr>
          <p:spPr>
            <a:xfrm>
              <a:off x="0" y="0"/>
              <a:ext cx="1737549" cy="2260352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629" name="layout"/>
            <p:cNvSpPr txBox="1"/>
            <p:nvPr/>
          </p:nvSpPr>
          <p:spPr>
            <a:xfrm>
              <a:off x="58420" y="985764"/>
              <a:ext cx="1620710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layout</a:t>
              </a:r>
            </a:p>
          </p:txBody>
        </p:sp>
      </p:grpSp>
      <p:sp>
        <p:nvSpPr>
          <p:cNvPr id="631" name="文本框 4"/>
          <p:cNvSpPr txBox="1"/>
          <p:nvPr/>
        </p:nvSpPr>
        <p:spPr>
          <a:xfrm>
            <a:off x="6428307" y="1745238"/>
            <a:ext cx="91572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content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Google Shape;125;p29"/>
          <p:cNvSpPr txBox="1"/>
          <p:nvPr/>
        </p:nvSpPr>
        <p:spPr>
          <a:xfrm>
            <a:off x="520611" y="1121882"/>
            <a:ext cx="8109817" cy="350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系统提供了很多的 </a:t>
            </a:r>
            <a:r>
              <a:t>layout</a:t>
            </a:r>
            <a:r>
              <a:t> 可以使用，开发者可以根据实际需要选取合适的 </a:t>
            </a:r>
            <a:r>
              <a:t>layout</a:t>
            </a:r>
            <a:r>
              <a:t>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经典的 </a:t>
            </a:r>
            <a:r>
              <a:t>layout</a:t>
            </a:r>
            <a:r>
              <a:t> 如下：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1. Frame layout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2. Linear layout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3. Relative layout</a:t>
            </a:r>
          </a:p>
        </p:txBody>
      </p:sp>
      <p:sp>
        <p:nvSpPr>
          <p:cNvPr id="63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  <p:grpSp>
        <p:nvGrpSpPr>
          <p:cNvPr id="638" name="矩形 0"/>
          <p:cNvGrpSpPr/>
          <p:nvPr/>
        </p:nvGrpSpPr>
        <p:grpSpPr>
          <a:xfrm>
            <a:off x="5836720" y="2406429"/>
            <a:ext cx="1137865" cy="361350"/>
            <a:chOff x="0" y="0"/>
            <a:chExt cx="1137863" cy="361348"/>
          </a:xfrm>
        </p:grpSpPr>
        <p:sp>
          <p:nvSpPr>
            <p:cNvPr id="636" name="矩形"/>
            <p:cNvSpPr/>
            <p:nvPr/>
          </p:nvSpPr>
          <p:spPr>
            <a:xfrm>
              <a:off x="0" y="0"/>
              <a:ext cx="1137864" cy="361349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637" name="ViewGroup"/>
            <p:cNvSpPr txBox="1"/>
            <p:nvPr/>
          </p:nvSpPr>
          <p:spPr>
            <a:xfrm>
              <a:off x="58420" y="36262"/>
              <a:ext cx="1021025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ViewGroup</a:t>
              </a:r>
            </a:p>
          </p:txBody>
        </p:sp>
      </p:grpSp>
      <p:grpSp>
        <p:nvGrpSpPr>
          <p:cNvPr id="641" name="矩形 1"/>
          <p:cNvGrpSpPr/>
          <p:nvPr/>
        </p:nvGrpSpPr>
        <p:grpSpPr>
          <a:xfrm>
            <a:off x="3944082" y="3390527"/>
            <a:ext cx="1453084" cy="392103"/>
            <a:chOff x="0" y="0"/>
            <a:chExt cx="1453083" cy="392102"/>
          </a:xfrm>
        </p:grpSpPr>
        <p:sp>
          <p:nvSpPr>
            <p:cNvPr id="639" name="矩形"/>
            <p:cNvSpPr/>
            <p:nvPr/>
          </p:nvSpPr>
          <p:spPr>
            <a:xfrm>
              <a:off x="-1" y="-1"/>
              <a:ext cx="1453085" cy="392104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640" name="FrameLayout"/>
            <p:cNvSpPr txBox="1"/>
            <p:nvPr/>
          </p:nvSpPr>
          <p:spPr>
            <a:xfrm>
              <a:off x="58419" y="51639"/>
              <a:ext cx="1336245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FrameLayout</a:t>
              </a:r>
            </a:p>
          </p:txBody>
        </p:sp>
      </p:grpSp>
      <p:grpSp>
        <p:nvGrpSpPr>
          <p:cNvPr id="644" name="矩形 2"/>
          <p:cNvGrpSpPr/>
          <p:nvPr/>
        </p:nvGrpSpPr>
        <p:grpSpPr>
          <a:xfrm>
            <a:off x="5677932" y="3394516"/>
            <a:ext cx="1453084" cy="392103"/>
            <a:chOff x="0" y="0"/>
            <a:chExt cx="1453083" cy="392102"/>
          </a:xfrm>
        </p:grpSpPr>
        <p:sp>
          <p:nvSpPr>
            <p:cNvPr id="642" name="矩形"/>
            <p:cNvSpPr/>
            <p:nvPr/>
          </p:nvSpPr>
          <p:spPr>
            <a:xfrm>
              <a:off x="-1" y="-1"/>
              <a:ext cx="1453085" cy="392104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643" name="LinearLayout"/>
            <p:cNvSpPr txBox="1"/>
            <p:nvPr/>
          </p:nvSpPr>
          <p:spPr>
            <a:xfrm>
              <a:off x="58419" y="51639"/>
              <a:ext cx="1336245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LinearLayout</a:t>
              </a:r>
            </a:p>
          </p:txBody>
        </p:sp>
      </p:grpSp>
      <p:grpSp>
        <p:nvGrpSpPr>
          <p:cNvPr id="647" name="矩形 3"/>
          <p:cNvGrpSpPr/>
          <p:nvPr/>
        </p:nvGrpSpPr>
        <p:grpSpPr>
          <a:xfrm>
            <a:off x="7427158" y="3383126"/>
            <a:ext cx="1453084" cy="392103"/>
            <a:chOff x="0" y="0"/>
            <a:chExt cx="1453083" cy="392102"/>
          </a:xfrm>
        </p:grpSpPr>
        <p:sp>
          <p:nvSpPr>
            <p:cNvPr id="645" name="矩形"/>
            <p:cNvSpPr/>
            <p:nvPr/>
          </p:nvSpPr>
          <p:spPr>
            <a:xfrm>
              <a:off x="-1" y="-1"/>
              <a:ext cx="1453085" cy="392104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646" name="RelativeLayout"/>
            <p:cNvSpPr txBox="1"/>
            <p:nvPr/>
          </p:nvSpPr>
          <p:spPr>
            <a:xfrm>
              <a:off x="58419" y="51639"/>
              <a:ext cx="1336245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RelativeLayout</a:t>
              </a:r>
            </a:p>
          </p:txBody>
        </p:sp>
      </p:grpSp>
      <p:sp>
        <p:nvSpPr>
          <p:cNvPr id="648" name="直接箭头连接符 4"/>
          <p:cNvSpPr/>
          <p:nvPr/>
        </p:nvSpPr>
        <p:spPr>
          <a:xfrm flipV="1">
            <a:off x="4698855" y="2790842"/>
            <a:ext cx="1706797" cy="584310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9" name="直接箭头连接符 5"/>
          <p:cNvSpPr/>
          <p:nvPr/>
        </p:nvSpPr>
        <p:spPr>
          <a:xfrm flipV="1">
            <a:off x="6444093" y="2798530"/>
            <a:ext cx="636" cy="561245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0" name="直接箭头连接符 6"/>
          <p:cNvSpPr/>
          <p:nvPr/>
        </p:nvSpPr>
        <p:spPr>
          <a:xfrm flipH="1" flipV="1">
            <a:off x="6505599" y="2798530"/>
            <a:ext cx="1606850" cy="576621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Google Shape;125;p29"/>
          <p:cNvSpPr txBox="1"/>
          <p:nvPr/>
        </p:nvSpPr>
        <p:spPr>
          <a:xfrm>
            <a:off x="520611" y="1121882"/>
            <a:ext cx="8109817" cy="367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Android </a:t>
            </a:r>
            <a:r>
              <a:t>中所有的 </a:t>
            </a:r>
            <a:r>
              <a:t>layout </a:t>
            </a:r>
            <a:r>
              <a:t>都是 </a:t>
            </a:r>
            <a:r>
              <a:t>ViewGroup </a:t>
            </a:r>
            <a:r>
              <a:t>的子类，因此拥有容纳 </a:t>
            </a:r>
            <a:r>
              <a:t>View </a:t>
            </a:r>
            <a:r>
              <a:t>的能力，这也是 </a:t>
            </a:r>
            <a:r>
              <a:t>layout </a:t>
            </a:r>
            <a:r>
              <a:t>的最基本的能力。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Layout</a:t>
            </a:r>
            <a:r>
              <a:t> 内部的 </a:t>
            </a:r>
            <a:r>
              <a:t>View</a:t>
            </a:r>
            <a:r>
              <a:t> 之间如何排列摆放，决定了 </a:t>
            </a:r>
            <a:r>
              <a:t>layout </a:t>
            </a:r>
            <a:r>
              <a:t>的基本性质。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不同的 </a:t>
            </a:r>
            <a:r>
              <a:t>layout</a:t>
            </a:r>
            <a:r>
              <a:t> 实现提供了不同的 </a:t>
            </a:r>
            <a:r>
              <a:t>view </a:t>
            </a:r>
            <a:r>
              <a:t>排列摆放的逻辑，方便开发者根据自己的需求进行选择。</a:t>
            </a:r>
          </a:p>
        </p:txBody>
      </p:sp>
      <p:sp>
        <p:nvSpPr>
          <p:cNvPr id="654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Google Shape;125;p29"/>
          <p:cNvSpPr txBox="1"/>
          <p:nvPr/>
        </p:nvSpPr>
        <p:spPr>
          <a:xfrm>
            <a:off x="520611" y="1121882"/>
            <a:ext cx="8109817" cy="367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为了方便开发者进行「可视化」开发，</a:t>
            </a:r>
            <a:r>
              <a:t>Android </a:t>
            </a:r>
            <a:r>
              <a:t>提供了基于 </a:t>
            </a:r>
            <a:r>
              <a:t>xml </a:t>
            </a:r>
            <a:r>
              <a:t>文件的 </a:t>
            </a:r>
            <a:r>
              <a:t>layout </a:t>
            </a:r>
            <a:r>
              <a:t>编写方式。开发者可以通过编写 </a:t>
            </a:r>
            <a:r>
              <a:t>xml </a:t>
            </a:r>
            <a:r>
              <a:t>的方式来定制界面，在运行时，系统会动态解析这个 </a:t>
            </a:r>
            <a:r>
              <a:t>xml </a:t>
            </a:r>
            <a:r>
              <a:t>来实现界面的渲染。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Android Studio </a:t>
            </a:r>
            <a:r>
              <a:t>提供了非常友好的「可视化开发」体验，开发者可以在编写 </a:t>
            </a:r>
            <a:r>
              <a:t>xml </a:t>
            </a:r>
            <a:r>
              <a:t>的时候同时看到运行时的效果。</a:t>
            </a:r>
          </a:p>
        </p:txBody>
      </p:sp>
      <p:sp>
        <p:nvSpPr>
          <p:cNvPr id="658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Android</a:t>
            </a:r>
            <a:r>
              <a:t> 系统界面架构：</a:t>
            </a:r>
          </a:p>
        </p:txBody>
      </p:sp>
      <p:sp>
        <p:nvSpPr>
          <p:cNvPr id="309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pic>
        <p:nvPicPr>
          <p:cNvPr id="310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9134" y="396656"/>
            <a:ext cx="4446047" cy="4219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3582" y="1858192"/>
            <a:ext cx="1918748" cy="2417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Google Shape;125;p29"/>
          <p:cNvSpPr txBox="1"/>
          <p:nvPr/>
        </p:nvSpPr>
        <p:spPr>
          <a:xfrm>
            <a:off x="520611" y="1121882"/>
            <a:ext cx="8109817" cy="313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当然，为了灵活性，系统还允许开发者通过 </a:t>
            </a:r>
            <a:r>
              <a:t>java/kotlin </a:t>
            </a:r>
            <a:r>
              <a:t>代码的方式来构建界面，这种方式可以在运行时动态改变界面效果，实现极其灵活的界面切换。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但是这种方式，对开发者的要求很高，需要对系统 </a:t>
            </a:r>
            <a:r>
              <a:t>UI </a:t>
            </a:r>
            <a:r>
              <a:t>非常了解，并且可能出现一定的兼容性问题。</a:t>
            </a:r>
          </a:p>
        </p:txBody>
      </p:sp>
      <p:sp>
        <p:nvSpPr>
          <p:cNvPr id="662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Google Shape;125;p29"/>
          <p:cNvSpPr txBox="1"/>
          <p:nvPr/>
        </p:nvSpPr>
        <p:spPr>
          <a:xfrm>
            <a:off x="520611" y="1121882"/>
            <a:ext cx="8109817" cy="3457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在实际的生产环境中，更多的是 </a:t>
            </a:r>
            <a:r>
              <a:t>xml </a:t>
            </a:r>
            <a:r>
              <a:t>和代码控制结合起来，通过 </a:t>
            </a:r>
            <a:r>
              <a:t>xml </a:t>
            </a:r>
            <a:r>
              <a:t>来固定界面的基本框架，然后在运行时通过代码来灵活控制局部 </a:t>
            </a:r>
            <a:r>
              <a:t>UI </a:t>
            </a:r>
            <a:r>
              <a:t>的展示效果。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通常地，纯粹的 </a:t>
            </a:r>
            <a:r>
              <a:t>xml </a:t>
            </a:r>
            <a:r>
              <a:t>开发界面称为「静态界面开发」，纯粹通过代码来构建界面称为「动态界面开发」，两者都用的方式称为「混合界面开发」。</a:t>
            </a:r>
          </a:p>
        </p:txBody>
      </p:sp>
      <p:sp>
        <p:nvSpPr>
          <p:cNvPr id="666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Google Shape;125;p29"/>
          <p:cNvSpPr txBox="1"/>
          <p:nvPr/>
        </p:nvSpPr>
        <p:spPr>
          <a:xfrm>
            <a:off x="520611" y="1121882"/>
            <a:ext cx="8109817" cy="344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静态界面开发：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	优点：开发效率高，界面可视化，问题容易定位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	</a:t>
            </a:r>
            <a:r>
              <a:t>缺点：运行效率相对较低，灵活度较低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动态界面开发：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	</a:t>
            </a:r>
            <a:r>
              <a:t>优点：运行效率高，灵活度高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	</a:t>
            </a:r>
            <a:r>
              <a:t>缺点：开发效率低，界面无法可视化，问题不易定位</a:t>
            </a:r>
          </a:p>
        </p:txBody>
      </p:sp>
      <p:sp>
        <p:nvSpPr>
          <p:cNvPr id="670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Google Shape;125;p29"/>
          <p:cNvSpPr txBox="1"/>
          <p:nvPr/>
        </p:nvSpPr>
        <p:spPr>
          <a:xfrm>
            <a:off x="520611" y="1121882"/>
            <a:ext cx="8109817" cy="352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通常地，我们编写 </a:t>
            </a:r>
            <a:r>
              <a:t>xml</a:t>
            </a:r>
            <a:r>
              <a:t> 文件的方式来进行界面开发，每个布局文件都必须只包含一个根元素，并且该元素必须是</a:t>
            </a:r>
            <a:r>
              <a:t>View </a:t>
            </a:r>
            <a:r>
              <a:t>对象或 </a:t>
            </a:r>
            <a:r>
              <a:t>ViewGroup </a:t>
            </a:r>
            <a:r>
              <a:t>对象。定义根元素后，你可以子元素的形式添加其他布局对象或 </a:t>
            </a:r>
            <a:r>
              <a:t>view</a:t>
            </a:r>
            <a:r>
              <a:t>，从而逐步构建定义布局的视图层次结构。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在 </a:t>
            </a:r>
            <a:r>
              <a:t>XML </a:t>
            </a:r>
            <a:r>
              <a:t>中声明布局后，请以 </a:t>
            </a:r>
            <a:r>
              <a:t>.xml </a:t>
            </a:r>
            <a:r>
              <a:t>扩展名将文件保存在你 </a:t>
            </a:r>
            <a:r>
              <a:t>Android </a:t>
            </a:r>
            <a:r>
              <a:t>项目的 </a:t>
            </a:r>
            <a:r>
              <a:t>res/layout/ </a:t>
            </a:r>
            <a:r>
              <a:t>目录中，以便该文件能正确编译。</a:t>
            </a:r>
          </a:p>
          <a:p>
            <a:pPr indent="76200" algn="ctr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xml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布局文件的语法点击这里查看官方文档</a:t>
            </a:r>
          </a:p>
        </p:txBody>
      </p:sp>
      <p:sp>
        <p:nvSpPr>
          <p:cNvPr id="674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Google Shape;125;p29"/>
          <p:cNvSpPr txBox="1"/>
          <p:nvPr/>
        </p:nvSpPr>
        <p:spPr>
          <a:xfrm>
            <a:off x="520611" y="1121882"/>
            <a:ext cx="8109817" cy="33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按照约定，正确定义完毕</a:t>
            </a:r>
            <a:r>
              <a:t> xml </a:t>
            </a:r>
            <a:r>
              <a:t>布局文件之后，我们需要在</a:t>
            </a:r>
            <a:r>
              <a:t> activity </a:t>
            </a:r>
            <a:r>
              <a:t>中正确地装载它才行。</a:t>
            </a:r>
          </a:p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当编译应用时，系统会将每个 </a:t>
            </a:r>
            <a:r>
              <a:t>XML </a:t>
            </a:r>
            <a:r>
              <a:t>布局文件编译成 </a:t>
            </a:r>
            <a:r>
              <a:t>View </a:t>
            </a:r>
            <a:r>
              <a:t>资源。你应在 </a:t>
            </a:r>
            <a:r>
              <a:t>Activity.onCreate() </a:t>
            </a:r>
            <a:r>
              <a:t>回调实现内加载应用代码中的布局资源。通过调用 </a:t>
            </a:r>
            <a:r>
              <a:t>setContentView()</a:t>
            </a:r>
            <a:r>
              <a:t>，并以 </a:t>
            </a:r>
            <a:r>
              <a:t>R.layout.layout_file_name </a:t>
            </a:r>
            <a:r>
              <a:t>形式向应用代码传递对布局资源的引用。例如，如果您的 </a:t>
            </a:r>
            <a:r>
              <a:t>XML </a:t>
            </a:r>
            <a:r>
              <a:t>布局保存为 </a:t>
            </a:r>
            <a:r>
              <a:t>main_layout.xml</a:t>
            </a:r>
            <a:r>
              <a:t>，你应通过如下方式为 </a:t>
            </a:r>
            <a:r>
              <a:t>Activity </a:t>
            </a:r>
            <a:r>
              <a:t>加载布局资源：</a:t>
            </a:r>
          </a:p>
        </p:txBody>
      </p:sp>
      <p:sp>
        <p:nvSpPr>
          <p:cNvPr id="678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  <p:pic>
        <p:nvPicPr>
          <p:cNvPr id="679" name="图片 0" descr="图片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4441" y="3999445"/>
            <a:ext cx="2598637" cy="599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Google Shape;125;p29"/>
          <p:cNvSpPr txBox="1"/>
          <p:nvPr/>
        </p:nvSpPr>
        <p:spPr>
          <a:xfrm>
            <a:off x="520611" y="1121882"/>
            <a:ext cx="8109817" cy="359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r>
              <a:t>任何 </a:t>
            </a:r>
            <a:r>
              <a:t>View </a:t>
            </a:r>
            <a:r>
              <a:t>对象均可拥有与之关联的整型 </a:t>
            </a:r>
            <a:r>
              <a:t>ID</a:t>
            </a:r>
            <a:r>
              <a:t>，用于在结构树中对 </a:t>
            </a:r>
            <a:r>
              <a:t>View </a:t>
            </a:r>
            <a:r>
              <a:t>对象进行唯一标识。编译应用后，系统会以整型形式引用此 </a:t>
            </a:r>
            <a:r>
              <a:t>ID</a:t>
            </a:r>
            <a:r>
              <a:t>，但在布局 </a:t>
            </a:r>
            <a:r>
              <a:t>XML </a:t>
            </a:r>
            <a:r>
              <a:t>文件中，系统通常会以字符串的形式在 </a:t>
            </a:r>
            <a:r>
              <a:t>id </a:t>
            </a:r>
            <a:r>
              <a:t>属性中指定该 </a:t>
            </a:r>
            <a:r>
              <a:t>ID</a:t>
            </a:r>
            <a:r>
              <a:t>。这是所有 </a:t>
            </a:r>
            <a:r>
              <a:t>View </a:t>
            </a:r>
            <a:r>
              <a:t>对象共有的 </a:t>
            </a:r>
            <a:r>
              <a:t>XML </a:t>
            </a:r>
            <a:r>
              <a:t>属性（由 </a:t>
            </a:r>
            <a:r>
              <a:t>View </a:t>
            </a:r>
            <a:r>
              <a:t>类定义），并且您会经常使用该属性。</a:t>
            </a:r>
            <a:r>
              <a:t>XML </a:t>
            </a:r>
            <a:r>
              <a:t>标记内部的 </a:t>
            </a:r>
            <a:r>
              <a:t>ID </a:t>
            </a:r>
            <a:r>
              <a:t>语法是：</a:t>
            </a:r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r>
              <a:t>注意：这里定义的 </a:t>
            </a:r>
            <a:r>
              <a:t>id </a:t>
            </a:r>
            <a:r>
              <a:t>需要在整个 </a:t>
            </a:r>
            <a:r>
              <a:t>layout </a:t>
            </a:r>
            <a:r>
              <a:t>中保证唯一性，否则无法编译。</a:t>
            </a:r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r>
              <a:t>想一想，为什么不需要在全局保证唯一性，而只需要在 </a:t>
            </a:r>
            <a:r>
              <a:t>layout </a:t>
            </a:r>
            <a:r>
              <a:t>中就可以了？</a:t>
            </a:r>
          </a:p>
        </p:txBody>
      </p:sp>
      <p:sp>
        <p:nvSpPr>
          <p:cNvPr id="68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  <p:pic>
        <p:nvPicPr>
          <p:cNvPr id="686" name="图片 1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2656" y="2968992"/>
            <a:ext cx="2498689" cy="415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Google Shape;125;p29"/>
          <p:cNvSpPr txBox="1"/>
          <p:nvPr/>
        </p:nvSpPr>
        <p:spPr>
          <a:xfrm>
            <a:off x="520611" y="1121882"/>
            <a:ext cx="8109817" cy="396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r>
              <a:t>字符串开头处的 @ 符号指示 </a:t>
            </a:r>
            <a:r>
              <a:t>XML </a:t>
            </a:r>
            <a:r>
              <a:t>解析器应解析并展开 </a:t>
            </a:r>
            <a:r>
              <a:t>ID </a:t>
            </a:r>
            <a:r>
              <a:t>字符串的其余部分，并将其标识为 </a:t>
            </a:r>
            <a:r>
              <a:t>ID </a:t>
            </a:r>
            <a:r>
              <a:t>资源。加号 </a:t>
            </a:r>
            <a:r>
              <a:t>(</a:t>
            </a:r>
            <a:r>
              <a:t>+</a:t>
            </a:r>
            <a:r>
              <a:t>) </a:t>
            </a:r>
            <a:r>
              <a:t>表示这是一个新的资源名称，必须创建该名称并将其添加到我们的资源（在 </a:t>
            </a:r>
            <a:r>
              <a:t>R.java </a:t>
            </a:r>
            <a:r>
              <a:t>文件中）内。</a:t>
            </a:r>
            <a:r>
              <a:t>Android </a:t>
            </a:r>
            <a:r>
              <a:t>框架还提供许多其他 </a:t>
            </a:r>
            <a:r>
              <a:t>ID </a:t>
            </a:r>
            <a:r>
              <a:t>资源。引用 </a:t>
            </a:r>
            <a:r>
              <a:t>Android </a:t>
            </a:r>
            <a:r>
              <a:t>资源 </a:t>
            </a:r>
            <a:r>
              <a:t>ID </a:t>
            </a:r>
            <a:r>
              <a:t>时，不需要加号，但必须添加 </a:t>
            </a:r>
            <a:r>
              <a:t>android </a:t>
            </a:r>
            <a:r>
              <a:t>软件包命名空间，如下所示：</a:t>
            </a:r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r>
              <a:t>或者在代码中进行 </a:t>
            </a:r>
            <a:r>
              <a:t>view </a:t>
            </a:r>
            <a:r>
              <a:t>的寻找：</a:t>
            </a:r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</a:p>
        </p:txBody>
      </p:sp>
      <p:sp>
        <p:nvSpPr>
          <p:cNvPr id="692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  <p:pic>
        <p:nvPicPr>
          <p:cNvPr id="693" name="图片 2" descr="图片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34136" y="3432172"/>
            <a:ext cx="2275729" cy="35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图片 3" descr="图片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23023" y="4298534"/>
            <a:ext cx="3897954" cy="322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Google Shape;125;p29"/>
          <p:cNvSpPr txBox="1"/>
          <p:nvPr/>
        </p:nvSpPr>
        <p:spPr>
          <a:xfrm>
            <a:off x="520611" y="2366523"/>
            <a:ext cx="8109817" cy="100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indent="76200" algn="ctr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更多关于定义 </a:t>
            </a:r>
            <a:r>
              <a:t>layout </a:t>
            </a:r>
            <a:r>
              <a:t>信息，可以参考官方文档：</a:t>
            </a:r>
          </a:p>
          <a:p>
            <a:pPr indent="76200" algn="ctr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https://developer.android.com/guide/topics/ui/declaring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-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layout</a:t>
            </a:r>
          </a:p>
        </p:txBody>
      </p:sp>
      <p:sp>
        <p:nvSpPr>
          <p:cNvPr id="700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</a:t>
            </a:r>
            <a:r>
              <a:t>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Google Shape;125;p29"/>
          <p:cNvSpPr txBox="1"/>
          <p:nvPr/>
        </p:nvSpPr>
        <p:spPr>
          <a:xfrm>
            <a:off x="520611" y="1121882"/>
            <a:ext cx="8109817" cy="3665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Frame</a:t>
            </a:r>
            <a:r>
              <a:t> </a:t>
            </a:r>
            <a:r>
              <a:t>layout</a:t>
            </a:r>
            <a:r>
              <a:t>，中文帧布局，这是 </a:t>
            </a:r>
            <a:r>
              <a:t>Android </a:t>
            </a:r>
            <a:r>
              <a:t>系统中最简单的布局，也是性能最高的布局之一。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它将屏幕抽象为一个矩形框，内部所有 </a:t>
            </a:r>
            <a:r>
              <a:t>View </a:t>
            </a:r>
            <a:r>
              <a:t>都从「左上」角向「右下角」绘制。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同时，它默认所有的 </a:t>
            </a:r>
            <a:r>
              <a:t>view </a:t>
            </a:r>
            <a:r>
              <a:t>都是按照这个方位开始绘制，也就是说，如果不特殊指定，</a:t>
            </a:r>
            <a:r>
              <a:t>view </a:t>
            </a:r>
            <a:r>
              <a:t>会互相覆盖。</a:t>
            </a:r>
          </a:p>
        </p:txBody>
      </p:sp>
      <p:sp>
        <p:nvSpPr>
          <p:cNvPr id="706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frame layout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Google Shape;125;p29"/>
          <p:cNvSpPr txBox="1"/>
          <p:nvPr/>
        </p:nvSpPr>
        <p:spPr>
          <a:xfrm>
            <a:off x="520611" y="1121882"/>
            <a:ext cx="8109817" cy="250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Frame layout </a:t>
            </a:r>
            <a:r>
              <a:t>中的</a:t>
            </a:r>
            <a:r>
              <a:t> view </a:t>
            </a:r>
            <a:r>
              <a:t>是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存在绘制顺序的，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先定义的 </a:t>
            </a:r>
            <a:r>
              <a:t>view </a:t>
            </a:r>
            <a:r>
              <a:t>在下面，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后定义的 </a:t>
            </a:r>
            <a:r>
              <a:t>view </a:t>
            </a:r>
            <a:r>
              <a:t>在上面 </a:t>
            </a:r>
          </a:p>
        </p:txBody>
      </p:sp>
      <p:sp>
        <p:nvSpPr>
          <p:cNvPr id="710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frame layout</a:t>
            </a:r>
          </a:p>
        </p:txBody>
      </p:sp>
      <p:pic>
        <p:nvPicPr>
          <p:cNvPr id="711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4468" y="1157084"/>
            <a:ext cx="3605800" cy="2836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一个 </a:t>
            </a:r>
            <a:r>
              <a:t>activity</a:t>
            </a:r>
            <a:r>
              <a:t> 的整体架构如下：</a:t>
            </a:r>
          </a:p>
        </p:txBody>
      </p:sp>
      <p:sp>
        <p:nvSpPr>
          <p:cNvPr id="31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  <p:sp>
        <p:nvSpPr>
          <p:cNvPr id="316" name="矩形 0"/>
          <p:cNvSpPr/>
          <p:nvPr/>
        </p:nvSpPr>
        <p:spPr>
          <a:xfrm>
            <a:off x="3167782" y="1937400"/>
            <a:ext cx="2089781" cy="2881698"/>
          </a:xfrm>
          <a:prstGeom prst="rect">
            <a:avLst/>
          </a:prstGeom>
          <a:solidFill>
            <a:srgbClr val="E2F0D9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grpSp>
        <p:nvGrpSpPr>
          <p:cNvPr id="319" name="矩形 1"/>
          <p:cNvGrpSpPr/>
          <p:nvPr/>
        </p:nvGrpSpPr>
        <p:grpSpPr>
          <a:xfrm>
            <a:off x="3263105" y="2089958"/>
            <a:ext cx="1862472" cy="288824"/>
            <a:chOff x="0" y="0"/>
            <a:chExt cx="1862471" cy="288823"/>
          </a:xfrm>
        </p:grpSpPr>
        <p:sp>
          <p:nvSpPr>
            <p:cNvPr id="317" name="矩形"/>
            <p:cNvSpPr/>
            <p:nvPr/>
          </p:nvSpPr>
          <p:spPr>
            <a:xfrm>
              <a:off x="0" y="1426"/>
              <a:ext cx="1862472" cy="285971"/>
            </a:xfrm>
            <a:prstGeom prst="rect">
              <a:avLst/>
            </a:prstGeom>
            <a:solidFill>
              <a:srgbClr val="B4C7E7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318" name="title"/>
            <p:cNvSpPr txBox="1"/>
            <p:nvPr/>
          </p:nvSpPr>
          <p:spPr>
            <a:xfrm>
              <a:off x="58419" y="-1"/>
              <a:ext cx="174563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title</a:t>
              </a:r>
            </a:p>
          </p:txBody>
        </p:sp>
      </p:grpSp>
      <p:sp>
        <p:nvSpPr>
          <p:cNvPr id="320" name="矩形 2"/>
          <p:cNvSpPr/>
          <p:nvPr/>
        </p:nvSpPr>
        <p:spPr>
          <a:xfrm>
            <a:off x="3270437" y="2531337"/>
            <a:ext cx="1855141" cy="2163107"/>
          </a:xfrm>
          <a:prstGeom prst="rect">
            <a:avLst/>
          </a:prstGeom>
          <a:solidFill>
            <a:srgbClr val="B4C7E7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21" name="矩形 3"/>
          <p:cNvSpPr/>
          <p:nvPr/>
        </p:nvSpPr>
        <p:spPr>
          <a:xfrm>
            <a:off x="3460941" y="2894289"/>
            <a:ext cx="1508170" cy="1656371"/>
          </a:xfrm>
          <a:prstGeom prst="rect">
            <a:avLst/>
          </a:prstGeom>
          <a:solidFill>
            <a:srgbClr val="FFE699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322" name="文本框 4"/>
          <p:cNvSpPr txBox="1"/>
          <p:nvPr/>
        </p:nvSpPr>
        <p:spPr>
          <a:xfrm>
            <a:off x="3864088" y="2589167"/>
            <a:ext cx="71931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content</a:t>
            </a:r>
          </a:p>
        </p:txBody>
      </p:sp>
      <p:grpSp>
        <p:nvGrpSpPr>
          <p:cNvPr id="325" name="矩形 6"/>
          <p:cNvGrpSpPr/>
          <p:nvPr/>
        </p:nvGrpSpPr>
        <p:grpSpPr>
          <a:xfrm>
            <a:off x="3626034" y="3181973"/>
            <a:ext cx="1150742" cy="313840"/>
            <a:chOff x="0" y="0"/>
            <a:chExt cx="1150741" cy="313839"/>
          </a:xfrm>
        </p:grpSpPr>
        <p:sp>
          <p:nvSpPr>
            <p:cNvPr id="323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324" name="view1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view1</a:t>
              </a:r>
            </a:p>
          </p:txBody>
        </p:sp>
      </p:grpSp>
      <p:grpSp>
        <p:nvGrpSpPr>
          <p:cNvPr id="328" name="矩形 7"/>
          <p:cNvGrpSpPr/>
          <p:nvPr/>
        </p:nvGrpSpPr>
        <p:grpSpPr>
          <a:xfrm>
            <a:off x="3622268" y="3666401"/>
            <a:ext cx="1150742" cy="313840"/>
            <a:chOff x="0" y="0"/>
            <a:chExt cx="1150741" cy="313839"/>
          </a:xfrm>
        </p:grpSpPr>
        <p:sp>
          <p:nvSpPr>
            <p:cNvPr id="326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327" name="view2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view2</a:t>
              </a:r>
            </a:p>
          </p:txBody>
        </p:sp>
      </p:grpSp>
      <p:grpSp>
        <p:nvGrpSpPr>
          <p:cNvPr id="331" name="矩形 8"/>
          <p:cNvGrpSpPr/>
          <p:nvPr/>
        </p:nvGrpSpPr>
        <p:grpSpPr>
          <a:xfrm>
            <a:off x="3618501" y="4159546"/>
            <a:ext cx="1150742" cy="313840"/>
            <a:chOff x="0" y="0"/>
            <a:chExt cx="1150741" cy="313839"/>
          </a:xfrm>
        </p:grpSpPr>
        <p:sp>
          <p:nvSpPr>
            <p:cNvPr id="329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330" name="...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...</a:t>
              </a:r>
            </a:p>
          </p:txBody>
        </p:sp>
      </p:grpSp>
      <p:sp>
        <p:nvSpPr>
          <p:cNvPr id="332" name="文本框 9"/>
          <p:cNvSpPr txBox="1"/>
          <p:nvPr/>
        </p:nvSpPr>
        <p:spPr>
          <a:xfrm>
            <a:off x="3907133" y="2903006"/>
            <a:ext cx="61469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layout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Google Shape;125;p29"/>
          <p:cNvSpPr txBox="1"/>
          <p:nvPr/>
        </p:nvSpPr>
        <p:spPr>
          <a:xfrm>
            <a:off x="520611" y="1121882"/>
            <a:ext cx="8109817" cy="185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上面那个界面效果如果采用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代码动态构建的话将会是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这样：</a:t>
            </a:r>
          </a:p>
        </p:txBody>
      </p:sp>
      <p:sp>
        <p:nvSpPr>
          <p:cNvPr id="715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frame layout</a:t>
            </a:r>
          </a:p>
        </p:txBody>
      </p:sp>
      <p:pic>
        <p:nvPicPr>
          <p:cNvPr id="716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8129" y="1187837"/>
            <a:ext cx="3236763" cy="3375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由于 </a:t>
            </a:r>
            <a:r>
              <a:t>frame</a:t>
            </a:r>
            <a:r>
              <a:t> </a:t>
            </a:r>
            <a:r>
              <a:t>layout</a:t>
            </a:r>
            <a:r>
              <a:t> 不描述 </a:t>
            </a:r>
            <a:r>
              <a:t>view </a:t>
            </a:r>
            <a:r>
              <a:t>之间的关系，因此 </a:t>
            </a:r>
            <a:r>
              <a:t>view </a:t>
            </a:r>
            <a:r>
              <a:t>之间如果想要调整位置，那就比较困难了。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frame layout </a:t>
            </a:r>
            <a:r>
              <a:t>功能比较简单，限制较多，但是性能较高。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如果想要描述 </a:t>
            </a:r>
            <a:r>
              <a:t>view </a:t>
            </a:r>
            <a:r>
              <a:t>之间的关系，那就需要使用下面介绍的 </a:t>
            </a:r>
            <a:r>
              <a:t>layout </a:t>
            </a:r>
            <a:r>
              <a:t>了。</a:t>
            </a:r>
          </a:p>
        </p:txBody>
      </p:sp>
      <p:sp>
        <p:nvSpPr>
          <p:cNvPr id="720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frame layout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Google Shape;125;p29"/>
          <p:cNvSpPr txBox="1"/>
          <p:nvPr/>
        </p:nvSpPr>
        <p:spPr>
          <a:xfrm>
            <a:off x="520611" y="1121882"/>
            <a:ext cx="8109817" cy="3056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一个 </a:t>
            </a:r>
            <a:r>
              <a:t>layout</a:t>
            </a:r>
            <a:r>
              <a:t> 内部的 </a:t>
            </a:r>
            <a:r>
              <a:t>view </a:t>
            </a:r>
            <a:r>
              <a:t>之间的相对位置可能没有那么复杂，比如横向或者纵向一字排开，</a:t>
            </a:r>
            <a:r>
              <a:t>linear layout </a:t>
            </a:r>
            <a:r>
              <a:t>就是处理这种布局的。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linear layout</a:t>
            </a:r>
            <a:r>
              <a:t>，顾名思义，提供 </a:t>
            </a:r>
            <a:r>
              <a:t>view </a:t>
            </a:r>
            <a:r>
              <a:t>之间线性排列的方式。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线性排列分为两种：水平线性排列、垂直线性排列</a:t>
            </a:r>
          </a:p>
        </p:txBody>
      </p:sp>
      <p:sp>
        <p:nvSpPr>
          <p:cNvPr id="724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linear layout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linear</a:t>
            </a:r>
            <a:r>
              <a:t> </a:t>
            </a:r>
            <a:r>
              <a:t>layout </a:t>
            </a:r>
            <a:r>
              <a:t>默认是水平线性排列的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view </a:t>
            </a:r>
            <a:r>
              <a:t>之间都是垂直一字排开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不会存在 </a:t>
            </a:r>
            <a:r>
              <a:t>frame layout 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那种互相覆盖问题</a:t>
            </a:r>
          </a:p>
        </p:txBody>
      </p:sp>
      <p:sp>
        <p:nvSpPr>
          <p:cNvPr id="728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linear layout</a:t>
            </a:r>
          </a:p>
        </p:txBody>
      </p:sp>
      <p:pic>
        <p:nvPicPr>
          <p:cNvPr id="729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9951" y="1810587"/>
            <a:ext cx="3959461" cy="2890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Google Shape;125;p29"/>
          <p:cNvSpPr txBox="1"/>
          <p:nvPr/>
        </p:nvSpPr>
        <p:spPr>
          <a:xfrm>
            <a:off x="520611" y="1121882"/>
            <a:ext cx="8109817" cy="1240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可以通过</a:t>
            </a:r>
            <a:r>
              <a:t> orientation </a:t>
            </a:r>
            <a:r>
              <a:t>来修改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默认方向为垂直</a:t>
            </a:r>
          </a:p>
        </p:txBody>
      </p:sp>
      <p:sp>
        <p:nvSpPr>
          <p:cNvPr id="733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linear layout</a:t>
            </a:r>
          </a:p>
        </p:txBody>
      </p:sp>
      <p:pic>
        <p:nvPicPr>
          <p:cNvPr id="734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2262" y="1326226"/>
            <a:ext cx="3859513" cy="3098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和</a:t>
            </a:r>
            <a:r>
              <a:t> frame layout </a:t>
            </a:r>
            <a:r>
              <a:t>不同的是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linear layout </a:t>
            </a:r>
            <a:r>
              <a:t>内部的</a:t>
            </a:r>
            <a:r>
              <a:t> view </a:t>
            </a:r>
            <a:r>
              <a:t>指定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 margin </a:t>
            </a:r>
            <a:r>
              <a:t>位置是相对于它的相邻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 </a:t>
            </a:r>
            <a:r>
              <a:t>view </a:t>
            </a:r>
            <a:r>
              <a:t>而言的</a:t>
            </a:r>
          </a:p>
        </p:txBody>
      </p:sp>
      <p:sp>
        <p:nvSpPr>
          <p:cNvPr id="738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linear layout</a:t>
            </a:r>
          </a:p>
        </p:txBody>
      </p:sp>
      <p:pic>
        <p:nvPicPr>
          <p:cNvPr id="739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2805" y="1333914"/>
            <a:ext cx="3282893" cy="3082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Google Shape;125;p29"/>
          <p:cNvSpPr txBox="1"/>
          <p:nvPr/>
        </p:nvSpPr>
        <p:spPr>
          <a:xfrm>
            <a:off x="520611" y="1121882"/>
            <a:ext cx="8109817" cy="306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如果我想要实现如下效果：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横向三个 </a:t>
            </a:r>
            <a:r>
              <a:t>view </a:t>
            </a:r>
            <a:r>
              <a:t>占满屏幕宽度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三个 </a:t>
            </a:r>
            <a:r>
              <a:t>view </a:t>
            </a:r>
            <a:r>
              <a:t>宽度比例 </a:t>
            </a:r>
            <a:r>
              <a:t>1:2:1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该怎么做呢？</a:t>
            </a:r>
          </a:p>
        </p:txBody>
      </p:sp>
      <p:sp>
        <p:nvSpPr>
          <p:cNvPr id="743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linear layout</a:t>
            </a:r>
          </a:p>
        </p:txBody>
      </p:sp>
      <p:pic>
        <p:nvPicPr>
          <p:cNvPr id="744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7218" y="2041236"/>
            <a:ext cx="2260353" cy="166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Google Shape;125;p29"/>
          <p:cNvSpPr txBox="1"/>
          <p:nvPr/>
        </p:nvSpPr>
        <p:spPr>
          <a:xfrm>
            <a:off x="520611" y="1121882"/>
            <a:ext cx="8109817" cy="368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答案就是采用 </a:t>
            </a:r>
            <a:r>
              <a:t>linear layout </a:t>
            </a:r>
            <a:r>
              <a:t>的「权重分布」，权重，也就是指定一个 </a:t>
            </a:r>
            <a:r>
              <a:t>view </a:t>
            </a:r>
            <a:r>
              <a:t>占父容器某一方向上尺寸的比重。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在</a:t>
            </a:r>
            <a:r>
              <a:t> xml </a:t>
            </a:r>
            <a:r>
              <a:t>中通过</a:t>
            </a:r>
            <a:r>
              <a:t> android:layout_weight </a:t>
            </a:r>
            <a:r>
              <a:t>来指定权重，给定任意数字。</a:t>
            </a:r>
            <a:r>
              <a:t>Linear layout </a:t>
            </a:r>
            <a:r>
              <a:t>会在给定 </a:t>
            </a:r>
            <a:r>
              <a:t>orientation </a:t>
            </a:r>
            <a:r>
              <a:t>上计算所有 </a:t>
            </a:r>
            <a:r>
              <a:t>view weight</a:t>
            </a:r>
            <a:r>
              <a:t>，然后计算每个 </a:t>
            </a:r>
            <a:r>
              <a:t>view </a:t>
            </a:r>
            <a:r>
              <a:t>的 </a:t>
            </a:r>
            <a:r>
              <a:t>weight </a:t>
            </a:r>
            <a:r>
              <a:t>的占比，按照这个占比分配尺寸。</a:t>
            </a:r>
          </a:p>
        </p:txBody>
      </p:sp>
      <p:sp>
        <p:nvSpPr>
          <p:cNvPr id="748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linear layout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Google Shape;125;p29"/>
          <p:cNvSpPr txBox="1"/>
          <p:nvPr/>
        </p:nvSpPr>
        <p:spPr>
          <a:xfrm>
            <a:off x="520611" y="1121882"/>
            <a:ext cx="8109817" cy="1685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三等份屏幕宽度：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752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linear layout</a:t>
            </a:r>
          </a:p>
        </p:txBody>
      </p:sp>
      <p:pic>
        <p:nvPicPr>
          <p:cNvPr id="753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0298" y="1768302"/>
            <a:ext cx="4935872" cy="2921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Google Shape;125;p29"/>
          <p:cNvSpPr txBox="1"/>
          <p:nvPr/>
        </p:nvSpPr>
        <p:spPr>
          <a:xfrm>
            <a:off x="520611" y="1121882"/>
            <a:ext cx="8109817" cy="1685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上面需求的实现：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757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linear layout</a:t>
            </a:r>
          </a:p>
        </p:txBody>
      </p:sp>
      <p:pic>
        <p:nvPicPr>
          <p:cNvPr id="758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6061" y="1280096"/>
            <a:ext cx="4743665" cy="3336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我们通过 </a:t>
            </a:r>
            <a:r>
              <a:t>android studio </a:t>
            </a:r>
            <a:r>
              <a:t>的指引，我们可以创建一个 </a:t>
            </a:r>
            <a:r>
              <a:t>hello world </a:t>
            </a:r>
            <a:r>
              <a:t>的 </a:t>
            </a:r>
            <a:r>
              <a:t>activity</a:t>
            </a:r>
            <a:r>
              <a:t>，这个 </a:t>
            </a:r>
            <a:r>
              <a:t>activity </a:t>
            </a:r>
            <a:r>
              <a:t>虽然简单，但是五脏俱全。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创建完毕一个 </a:t>
            </a:r>
            <a:r>
              <a:t>activity </a:t>
            </a:r>
            <a:r>
              <a:t>之后，我们有了 </a:t>
            </a:r>
            <a:r>
              <a:t>activity </a:t>
            </a:r>
            <a:r>
              <a:t>的代码，我们还需要在 </a:t>
            </a:r>
            <a:r>
              <a:t>AndroidManifest.xml </a:t>
            </a:r>
            <a:r>
              <a:t>中指定才能运行起来。</a:t>
            </a:r>
          </a:p>
        </p:txBody>
      </p:sp>
      <p:sp>
        <p:nvSpPr>
          <p:cNvPr id="338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</a:t>
            </a:r>
            <a:r>
              <a:t>基本知识和开发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Google Shape;125;p29"/>
          <p:cNvSpPr txBox="1"/>
          <p:nvPr/>
        </p:nvSpPr>
        <p:spPr>
          <a:xfrm>
            <a:off x="520611" y="1121882"/>
            <a:ext cx="8109817" cy="352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Linear</a:t>
            </a:r>
            <a:r>
              <a:t> </a:t>
            </a:r>
            <a:r>
              <a:t>layout</a:t>
            </a:r>
            <a:r>
              <a:t> 认为内部 </a:t>
            </a:r>
            <a:r>
              <a:t>view </a:t>
            </a:r>
            <a:r>
              <a:t>之间是水平或者垂直一字排开的，但是有些时候这种描述并不方便。在有些时候，我们不能知道某一个 </a:t>
            </a:r>
            <a:r>
              <a:t>view </a:t>
            </a:r>
            <a:r>
              <a:t>在全局的什么位置，但是我们知道这个 </a:t>
            </a:r>
            <a:r>
              <a:t>view </a:t>
            </a:r>
            <a:r>
              <a:t>相对于相邻 </a:t>
            </a:r>
            <a:r>
              <a:t>view </a:t>
            </a:r>
            <a:r>
              <a:t>的位置，这种布局比较灵活，方便进行重构。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比如我们在编写一个登录页面的时候，在用户名文本提示 </a:t>
            </a:r>
            <a:r>
              <a:t>view </a:t>
            </a:r>
            <a:r>
              <a:t>和输入框 </a:t>
            </a:r>
            <a:r>
              <a:t>view </a:t>
            </a:r>
            <a:r>
              <a:t>的相对位置，在界面重构的时候可以直接移动整体，不用关心绝对位置。</a:t>
            </a:r>
          </a:p>
        </p:txBody>
      </p:sp>
      <p:sp>
        <p:nvSpPr>
          <p:cNvPr id="762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relative layout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Google Shape;125;p29"/>
          <p:cNvSpPr txBox="1"/>
          <p:nvPr/>
        </p:nvSpPr>
        <p:spPr>
          <a:xfrm>
            <a:off x="520611" y="1121882"/>
            <a:ext cx="8109817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Relative layout </a:t>
            </a:r>
            <a:r>
              <a:t>顾名思义，就是用来描述内部 </a:t>
            </a:r>
            <a:r>
              <a:t>view </a:t>
            </a:r>
            <a:r>
              <a:t>相对位置的布局，</a:t>
            </a:r>
          </a:p>
        </p:txBody>
      </p:sp>
      <p:sp>
        <p:nvSpPr>
          <p:cNvPr id="768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relative layout</a:t>
            </a:r>
          </a:p>
        </p:txBody>
      </p:sp>
      <p:pic>
        <p:nvPicPr>
          <p:cNvPr id="769" name="图片 0" descr="图片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4371" y="1714485"/>
            <a:ext cx="2367989" cy="3359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Google Shape;125;p29"/>
          <p:cNvSpPr txBox="1"/>
          <p:nvPr/>
        </p:nvSpPr>
        <p:spPr>
          <a:xfrm>
            <a:off x="520611" y="1121882"/>
            <a:ext cx="8109817" cy="248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Relative layout </a:t>
            </a:r>
            <a:r>
              <a:t>提供了两类属性描述位置：</a:t>
            </a:r>
          </a:p>
          <a:p>
            <a:pPr indent="76200" algn="ctr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layout_to&lt;orientation&gt;Of </a:t>
            </a:r>
            <a:r>
              <a:t>= </a:t>
            </a:r>
            <a:r>
              <a:t>"target view id"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用于描述当前 </a:t>
            </a:r>
            <a:r>
              <a:t>view </a:t>
            </a:r>
            <a:r>
              <a:t>在 </a:t>
            </a:r>
            <a:r>
              <a:t>target view </a:t>
            </a:r>
            <a:r>
              <a:t>的什么方位</a:t>
            </a:r>
          </a:p>
          <a:p>
            <a:pPr indent="76200" algn="ctr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layout_align&lt;orientation&gt;</a:t>
            </a:r>
            <a:r>
              <a:t>=</a:t>
            </a:r>
            <a:r>
              <a:t>"target view id"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用于描述当前 </a:t>
            </a:r>
            <a:r>
              <a:t>view </a:t>
            </a:r>
            <a:r>
              <a:t>和 </a:t>
            </a:r>
            <a:r>
              <a:t>target view </a:t>
            </a:r>
            <a:r>
              <a:t>的什么方位对齐</a:t>
            </a:r>
          </a:p>
        </p:txBody>
      </p:sp>
      <p:sp>
        <p:nvSpPr>
          <p:cNvPr id="775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relative layout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Google Shape;125;p29"/>
          <p:cNvSpPr txBox="1"/>
          <p:nvPr/>
        </p:nvSpPr>
        <p:spPr>
          <a:xfrm>
            <a:off x="520611" y="1121882"/>
            <a:ext cx="8109817" cy="3130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比如，实现这样的一个需求：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view1 </a:t>
            </a:r>
            <a:r>
              <a:t>屏幕居中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view2 </a:t>
            </a:r>
            <a:r>
              <a:t>紧挨着 </a:t>
            </a:r>
            <a:r>
              <a:t>view1 </a:t>
            </a:r>
            <a:r>
              <a:t>的左边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两个 </a:t>
            </a:r>
            <a:r>
              <a:t>view </a:t>
            </a:r>
            <a:r>
              <a:t>大小一样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想一想，还有没有别的实现方案？</a:t>
            </a:r>
          </a:p>
        </p:txBody>
      </p:sp>
      <p:sp>
        <p:nvSpPr>
          <p:cNvPr id="779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relative layout</a:t>
            </a:r>
          </a:p>
        </p:txBody>
      </p:sp>
      <p:pic>
        <p:nvPicPr>
          <p:cNvPr id="780" name="图片 1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36080" y="980254"/>
            <a:ext cx="3836449" cy="3759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Google Shape;125;p29"/>
          <p:cNvSpPr txBox="1"/>
          <p:nvPr/>
        </p:nvSpPr>
        <p:spPr>
          <a:xfrm>
            <a:off x="520611" y="1121882"/>
            <a:ext cx="8109817" cy="194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view1 </a:t>
            </a:r>
            <a:r>
              <a:t>屏幕居中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view2 </a:t>
            </a:r>
            <a:r>
              <a:t>在 </a:t>
            </a:r>
            <a:r>
              <a:t>view1 </a:t>
            </a:r>
            <a:r>
              <a:t>的左上方</a:t>
            </a:r>
          </a:p>
        </p:txBody>
      </p:sp>
      <p:sp>
        <p:nvSpPr>
          <p:cNvPr id="786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relative layout</a:t>
            </a:r>
          </a:p>
        </p:txBody>
      </p:sp>
      <p:pic>
        <p:nvPicPr>
          <p:cNvPr id="787" name="图片 0" descr="图片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15618" y="1327165"/>
            <a:ext cx="4580998" cy="3100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124;p29" descr="Google Shape;12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Google Shape;125;p29"/>
          <p:cNvSpPr txBox="1"/>
          <p:nvPr/>
        </p:nvSpPr>
        <p:spPr>
          <a:xfrm>
            <a:off x="520611" y="1121882"/>
            <a:ext cx="8109817" cy="302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以上我们介绍了 </a:t>
            </a:r>
            <a:r>
              <a:t>3 </a:t>
            </a:r>
            <a:r>
              <a:t>中经典的布局，这三种布局各有特点，应用场景不同：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1. frame layout</a:t>
            </a:r>
            <a:r>
              <a:t>：结构简单，功能单一，性能强劲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2. linear layout</a:t>
            </a:r>
            <a:r>
              <a:t>：线性结构，一字排开，性能较强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3. relative layout</a:t>
            </a:r>
            <a:r>
              <a:t>：相对描述，布局灵活，易于理解，性能较弱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通常，我们使用</a:t>
            </a:r>
            <a:r>
              <a:t> frame layout </a:t>
            </a:r>
            <a:r>
              <a:t>做整体大布局，</a:t>
            </a:r>
            <a:r>
              <a:t>linear layout </a:t>
            </a:r>
            <a:r>
              <a:t>做简单布局，</a:t>
            </a:r>
            <a:r>
              <a:t>relative layout </a:t>
            </a:r>
            <a:r>
              <a:t>做复杂布局。</a:t>
            </a:r>
          </a:p>
        </p:txBody>
      </p:sp>
      <p:sp>
        <p:nvSpPr>
          <p:cNvPr id="793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——经典 </a:t>
            </a:r>
            <a:r>
              <a:t>layout </a:t>
            </a:r>
            <a:r>
              <a:t>总结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Google Shape;125;p29"/>
          <p:cNvSpPr txBox="1"/>
          <p:nvPr/>
        </p:nvSpPr>
        <p:spPr>
          <a:xfrm>
            <a:off x="520611" y="1121882"/>
            <a:ext cx="8109817" cy="3029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除了我们介绍的 </a:t>
            </a:r>
            <a:r>
              <a:t>3</a:t>
            </a:r>
            <a:r>
              <a:t> 中经典布局之外，</a:t>
            </a:r>
            <a:r>
              <a:t>Android </a:t>
            </a:r>
            <a:r>
              <a:t>还为开发者提供了更加强大的新型布局 </a:t>
            </a:r>
            <a:r>
              <a:t>constrant layout</a:t>
            </a:r>
            <a:r>
              <a:t>，这种布局采用无嵌套设计，大大增强了界面表达能力，并且提升在构建复杂界面的性能。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3</a:t>
            </a:r>
            <a:r>
              <a:t> 种经典布局是 </a:t>
            </a:r>
            <a:r>
              <a:t>android </a:t>
            </a:r>
            <a:r>
              <a:t>操作系统本身就提供的，</a:t>
            </a:r>
            <a:r>
              <a:t>constraint layout </a:t>
            </a:r>
            <a:r>
              <a:t>则不一样，它是由独立的 </a:t>
            </a:r>
            <a:r>
              <a:t>androidx</a:t>
            </a:r>
            <a:r>
              <a:t> </a:t>
            </a:r>
            <a:r>
              <a:t>library </a:t>
            </a:r>
            <a:r>
              <a:t>来提供的，需要开发者手动引入。</a:t>
            </a:r>
          </a:p>
          <a:p>
            <a:pPr indent="76200" algn="ctr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更多关于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constrant layout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的信息请点击这里</a:t>
            </a:r>
          </a:p>
        </p:txBody>
      </p:sp>
      <p:sp>
        <p:nvSpPr>
          <p:cNvPr id="799" name="Google Shape;126;p29"/>
          <p:cNvSpPr txBox="1"/>
          <p:nvPr/>
        </p:nvSpPr>
        <p:spPr>
          <a:xfrm>
            <a:off x="519073" y="522483"/>
            <a:ext cx="62052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</a:t>
            </a:r>
            <a:r>
              <a:t>——新型 </a:t>
            </a:r>
            <a:r>
              <a:t>constraint</a:t>
            </a:r>
            <a:r>
              <a:t> </a:t>
            </a:r>
            <a:r>
              <a:t>layout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118;p28" descr="Google Shape;118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Google Shape;119;p28"/>
          <p:cNvSpPr txBox="1"/>
          <p:nvPr/>
        </p:nvSpPr>
        <p:spPr>
          <a:xfrm>
            <a:off x="645265" y="2014272"/>
            <a:ext cx="8109817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Views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</a:p>
        </p:txBody>
      </p:sp>
      <p:sp>
        <p:nvSpPr>
          <p:cNvPr id="806" name="Google Shape;134;p30"/>
          <p:cNvSpPr txBox="1"/>
          <p:nvPr/>
        </p:nvSpPr>
        <p:spPr>
          <a:xfrm>
            <a:off x="520611" y="1121882"/>
            <a:ext cx="4766168" cy="304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Activity </a:t>
            </a:r>
            <a:r>
              <a:t>提供了一个窗口，但是并没有提供这个窗口上的内容，需要通过各种 </a:t>
            </a:r>
            <a:r>
              <a:t>view </a:t>
            </a:r>
            <a:r>
              <a:t>来装饰这个窗口，这样我们才能得到一个看起来漂亮的界面。</a:t>
            </a:r>
          </a:p>
        </p:txBody>
      </p:sp>
      <p:pic>
        <p:nvPicPr>
          <p:cNvPr id="807" name="图片 5" descr="图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5398" y="534335"/>
            <a:ext cx="1960510" cy="3921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Views</a:t>
            </a:r>
          </a:p>
        </p:txBody>
      </p:sp>
      <p:sp>
        <p:nvSpPr>
          <p:cNvPr id="811" name="Google Shape;134;p30"/>
          <p:cNvSpPr txBox="1"/>
          <p:nvPr/>
        </p:nvSpPr>
        <p:spPr>
          <a:xfrm>
            <a:off x="520611" y="1121882"/>
            <a:ext cx="4766168" cy="367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Android view </a:t>
            </a:r>
            <a:r>
              <a:t>是一个体系，提供了多种 </a:t>
            </a:r>
            <a:r>
              <a:t>view </a:t>
            </a:r>
            <a:r>
              <a:t>供开发者选择。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view </a:t>
            </a:r>
            <a:r>
              <a:t>整体上的架构是采用树状关系进行组织的。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ViewGroup </a:t>
            </a:r>
            <a:r>
              <a:t>是 </a:t>
            </a:r>
            <a:r>
              <a:t>view </a:t>
            </a:r>
            <a:r>
              <a:t>容器，容纳各种 </a:t>
            </a:r>
            <a:r>
              <a:t>view</a:t>
            </a:r>
            <a:r>
              <a:t>。</a:t>
            </a:r>
          </a:p>
        </p:txBody>
      </p:sp>
      <p:pic>
        <p:nvPicPr>
          <p:cNvPr id="812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9635" y="1883627"/>
            <a:ext cx="3844137" cy="1683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ebwppDefTheme">
  <a:themeElements>
    <a:clrScheme name="webwppDef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webwppDef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webwppDef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ebwppDefTheme">
  <a:themeElements>
    <a:clrScheme name="webwppDef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webwppDef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webwppDef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